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6"/>
  </p:notesMasterIdLst>
  <p:sldIdLst>
    <p:sldId id="256" r:id="rId4"/>
    <p:sldId id="257" r:id="rId5"/>
  </p:sldIdLst>
  <p:sldSz cx="32918400" cy="19202400"/>
  <p:notesSz cx="17618075" cy="17618075"/>
  <p:custDataLst>
    <p:tags r:id="rId7"/>
  </p:custDataLst>
  <p:defaultTextStyle>
    <a:defPPr>
      <a:defRPr lang="en-US"/>
    </a:defPPr>
    <a:lvl1pPr algn="l" rtl="0" eaLnBrk="0" fontAlgn="base" hangingPunct="0">
      <a:spcBef>
        <a:spcPct val="0"/>
      </a:spcBef>
      <a:spcAft>
        <a:spcPct val="0"/>
      </a:spcAft>
      <a:defRPr sz="5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5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5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5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5900" kern="1200">
        <a:solidFill>
          <a:schemeClr val="tx1"/>
        </a:solidFill>
        <a:latin typeface="Arial" panose="020B0604020202020204" pitchFamily="34" charset="0"/>
        <a:ea typeface="+mn-ea"/>
        <a:cs typeface="+mn-cs"/>
      </a:defRPr>
    </a:lvl5pPr>
    <a:lvl6pPr marL="2286000" algn="l" defTabSz="914400" rtl="0" eaLnBrk="1" latinLnBrk="0" hangingPunct="1">
      <a:defRPr sz="5900" kern="1200">
        <a:solidFill>
          <a:schemeClr val="tx1"/>
        </a:solidFill>
        <a:latin typeface="Arial" panose="020B0604020202020204" pitchFamily="34" charset="0"/>
        <a:ea typeface="+mn-ea"/>
        <a:cs typeface="+mn-cs"/>
      </a:defRPr>
    </a:lvl6pPr>
    <a:lvl7pPr marL="2743200" algn="l" defTabSz="914400" rtl="0" eaLnBrk="1" latinLnBrk="0" hangingPunct="1">
      <a:defRPr sz="5900" kern="1200">
        <a:solidFill>
          <a:schemeClr val="tx1"/>
        </a:solidFill>
        <a:latin typeface="Arial" panose="020B0604020202020204" pitchFamily="34" charset="0"/>
        <a:ea typeface="+mn-ea"/>
        <a:cs typeface="+mn-cs"/>
      </a:defRPr>
    </a:lvl7pPr>
    <a:lvl8pPr marL="3200400" algn="l" defTabSz="914400" rtl="0" eaLnBrk="1" latinLnBrk="0" hangingPunct="1">
      <a:defRPr sz="5900" kern="1200">
        <a:solidFill>
          <a:schemeClr val="tx1"/>
        </a:solidFill>
        <a:latin typeface="Arial" panose="020B0604020202020204" pitchFamily="34" charset="0"/>
        <a:ea typeface="+mn-ea"/>
        <a:cs typeface="+mn-cs"/>
      </a:defRPr>
    </a:lvl8pPr>
    <a:lvl9pPr marL="3657600" algn="l" defTabSz="914400" rtl="0" eaLnBrk="1" latinLnBrk="0" hangingPunct="1">
      <a:defRPr sz="5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48">
          <p15:clr>
            <a:srgbClr val="A4A3A4"/>
          </p15:clr>
        </p15:guide>
        <p15:guide id="2" pos="1125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6035"/>
  </p:normalViewPr>
  <p:slideViewPr>
    <p:cSldViewPr snapToGrid="0">
      <p:cViewPr>
        <p:scale>
          <a:sx n="50" d="100"/>
          <a:sy n="50" d="100"/>
        </p:scale>
        <p:origin x="272" y="144"/>
      </p:cViewPr>
      <p:guideLst>
        <p:guide orient="horz" pos="1448"/>
        <p:guide pos="1125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1.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6601B7-1774-2C8E-C9ED-37AD53765192}"/>
              </a:ext>
            </a:extLst>
          </p:cNvPr>
          <p:cNvSpPr>
            <a:spLocks noGrp="1"/>
          </p:cNvSpPr>
          <p:nvPr>
            <p:ph type="hdr" sz="quarter"/>
          </p:nvPr>
        </p:nvSpPr>
        <p:spPr>
          <a:xfrm>
            <a:off x="0" y="0"/>
            <a:ext cx="7634288" cy="881063"/>
          </a:xfrm>
          <a:prstGeom prst="rect">
            <a:avLst/>
          </a:prstGeom>
        </p:spPr>
        <p:txBody>
          <a:bodyPr vert="horz" lIns="91440" tIns="45720" rIns="91440" bIns="45720" rtlCol="0"/>
          <a:lstStyle>
            <a:lvl1pPr algn="l" eaLnBrk="1" hangingPunct="1">
              <a:defRPr sz="1200">
                <a:latin typeface="Arial" pitchFamily="34" charset="0"/>
              </a:defRPr>
            </a:lvl1pPr>
          </a:lstStyle>
          <a:p>
            <a:pPr>
              <a:defRPr/>
            </a:pPr>
            <a:endParaRPr lang="en-US"/>
          </a:p>
        </p:txBody>
      </p:sp>
      <p:sp>
        <p:nvSpPr>
          <p:cNvPr id="3" name="Date Placeholder 2">
            <a:extLst>
              <a:ext uri="{FF2B5EF4-FFF2-40B4-BE49-F238E27FC236}">
                <a16:creationId xmlns:a16="http://schemas.microsoft.com/office/drawing/2014/main" id="{4269FE15-382C-0154-E7CB-CE22D31C831D}"/>
              </a:ext>
            </a:extLst>
          </p:cNvPr>
          <p:cNvSpPr>
            <a:spLocks noGrp="1"/>
          </p:cNvSpPr>
          <p:nvPr>
            <p:ph type="dt" idx="1"/>
          </p:nvPr>
        </p:nvSpPr>
        <p:spPr>
          <a:xfrm>
            <a:off x="9979025" y="0"/>
            <a:ext cx="7634288" cy="881063"/>
          </a:xfrm>
          <a:prstGeom prst="rect">
            <a:avLst/>
          </a:prstGeom>
        </p:spPr>
        <p:txBody>
          <a:bodyPr vert="horz" lIns="91440" tIns="45720" rIns="91440" bIns="45720" rtlCol="0"/>
          <a:lstStyle>
            <a:lvl1pPr algn="r" eaLnBrk="1" hangingPunct="1">
              <a:defRPr sz="1200">
                <a:latin typeface="Arial" pitchFamily="34" charset="0"/>
              </a:defRPr>
            </a:lvl1pPr>
          </a:lstStyle>
          <a:p>
            <a:pPr>
              <a:defRPr/>
            </a:pPr>
            <a:fld id="{C8C7F4A5-F594-D04F-A3ED-A5452C9F5DE4}" type="datetimeFigureOut">
              <a:rPr lang="en-US"/>
              <a:pPr>
                <a:defRPr/>
              </a:pPr>
              <a:t>7/12/26</a:t>
            </a:fld>
            <a:endParaRPr lang="en-US"/>
          </a:p>
        </p:txBody>
      </p:sp>
      <p:sp>
        <p:nvSpPr>
          <p:cNvPr id="4" name="Slide Image Placeholder 3">
            <a:extLst>
              <a:ext uri="{FF2B5EF4-FFF2-40B4-BE49-F238E27FC236}">
                <a16:creationId xmlns:a16="http://schemas.microsoft.com/office/drawing/2014/main" id="{DC356065-A477-9BE9-AA95-2AA316345D3D}"/>
              </a:ext>
            </a:extLst>
          </p:cNvPr>
          <p:cNvSpPr>
            <a:spLocks noGrp="1" noRot="1" noChangeAspect="1"/>
          </p:cNvSpPr>
          <p:nvPr>
            <p:ph type="sldImg" idx="2"/>
          </p:nvPr>
        </p:nvSpPr>
        <p:spPr>
          <a:xfrm>
            <a:off x="3146425" y="1320800"/>
            <a:ext cx="11325225" cy="66071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0C970B1-D648-C2C4-2621-3136A46D9EE1}"/>
              </a:ext>
            </a:extLst>
          </p:cNvPr>
          <p:cNvSpPr>
            <a:spLocks noGrp="1"/>
          </p:cNvSpPr>
          <p:nvPr>
            <p:ph type="body" sz="quarter" idx="3"/>
          </p:nvPr>
        </p:nvSpPr>
        <p:spPr>
          <a:xfrm>
            <a:off x="1762125" y="8369300"/>
            <a:ext cx="14093825" cy="79279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4840E3C-99D8-6390-598D-4EEDB3F12046}"/>
              </a:ext>
            </a:extLst>
          </p:cNvPr>
          <p:cNvSpPr>
            <a:spLocks noGrp="1"/>
          </p:cNvSpPr>
          <p:nvPr>
            <p:ph type="ftr" sz="quarter" idx="4"/>
          </p:nvPr>
        </p:nvSpPr>
        <p:spPr>
          <a:xfrm>
            <a:off x="0" y="16733838"/>
            <a:ext cx="7634288" cy="881062"/>
          </a:xfrm>
          <a:prstGeom prst="rect">
            <a:avLst/>
          </a:prstGeom>
        </p:spPr>
        <p:txBody>
          <a:bodyPr vert="horz" lIns="91440" tIns="45720" rIns="91440" bIns="45720" rtlCol="0" anchor="b"/>
          <a:lstStyle>
            <a:lvl1pPr algn="l" eaLnBrk="1" hangingPunct="1">
              <a:defRPr sz="1200">
                <a:latin typeface="Arial"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2E0B1C8-272B-A52F-DD24-C3FEA794A773}"/>
              </a:ext>
            </a:extLst>
          </p:cNvPr>
          <p:cNvSpPr>
            <a:spLocks noGrp="1"/>
          </p:cNvSpPr>
          <p:nvPr>
            <p:ph type="sldNum" sz="quarter" idx="5"/>
          </p:nvPr>
        </p:nvSpPr>
        <p:spPr>
          <a:xfrm>
            <a:off x="9979025" y="16733838"/>
            <a:ext cx="7634288" cy="88106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21B62F9-2CFA-2F40-A216-85D9ADB9316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9D6C7B8A-D375-ED0D-2243-FC60607ED5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a:p>
        </p:txBody>
      </p:sp>
      <p:sp>
        <p:nvSpPr>
          <p:cNvPr id="5123" name="Notes Placeholder 2">
            <a:extLst>
              <a:ext uri="{FF2B5EF4-FFF2-40B4-BE49-F238E27FC236}">
                <a16:creationId xmlns:a16="http://schemas.microsoft.com/office/drawing/2014/main" id="{2DA490A9-96D2-4943-CA66-D2760BA913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200" dirty="0">
                <a:solidFill>
                  <a:schemeClr val="bg1"/>
                </a:solidFill>
                <a:latin typeface="+mn-lt"/>
              </a:rPr>
              <a:t>Vasomotor symptoms, insomnia, mood changes, fatigue, anxiety, palpitations, vaginal dryness, dyspareunia, urinary symptoms, brain fog, joint pain, nail thinning, dry skin, and dry eyes</a:t>
            </a:r>
          </a:p>
          <a:p>
            <a:pPr eaLnBrk="1" hangingPunct="1">
              <a:spcBef>
                <a:spcPct val="0"/>
              </a:spcBef>
            </a:pPr>
            <a:r>
              <a:rPr lang="en-US" altLang="en-US" sz="1200" dirty="0">
                <a:solidFill>
                  <a:schemeClr val="bg1"/>
                </a:solidFill>
                <a:latin typeface="+mn-lt"/>
              </a:rPr>
              <a:t>Estrogen regulates menstrual cycle and ovulation, mood, memory, body temperature, heart beats, cholesterol levels, skin thickness and elasticity, breast development, bone density</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solidFill>
                  <a:schemeClr val="bg1"/>
                </a:solidFill>
                <a:latin typeface="+mn-lt"/>
              </a:rPr>
              <a:t>Nursing assistance </a:t>
            </a:r>
            <a:r>
              <a:rPr lang="en-US" sz="1200" dirty="0">
                <a:solidFill>
                  <a:schemeClr val="bg1"/>
                </a:solidFill>
              </a:rPr>
              <a:t>includes fully taking over self-care needs, partially taking over self-care needs, and/or educating or directing the patient’s self-care.</a:t>
            </a:r>
          </a:p>
        </p:txBody>
      </p:sp>
      <p:sp>
        <p:nvSpPr>
          <p:cNvPr id="5124" name="Slide Number Placeholder 3">
            <a:extLst>
              <a:ext uri="{FF2B5EF4-FFF2-40B4-BE49-F238E27FC236}">
                <a16:creationId xmlns:a16="http://schemas.microsoft.com/office/drawing/2014/main" id="{48247DBE-9A89-D77C-6430-DD6ADC64E0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B3968B-BE38-3945-962F-C6BC639D67AB}" type="slidenum">
              <a:rPr lang="en-US" altLang="en-US">
                <a:latin typeface="Arial" panose="020B0604020202020204" pitchFamily="34" charset="0"/>
              </a:rPr>
              <a:pPr>
                <a:spcBef>
                  <a:spcPct val="0"/>
                </a:spcBef>
              </a:pPr>
              <a:t>1</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2">
            <a:extLst>
              <a:ext uri="{FF2B5EF4-FFF2-40B4-BE49-F238E27FC236}">
                <a16:creationId xmlns:a16="http://schemas.microsoft.com/office/drawing/2014/main" id="{065EC6E3-4728-54AF-7D6C-559CC7C12EE0}"/>
              </a:ext>
            </a:extLst>
          </p:cNvPr>
          <p:cNvSpPr>
            <a:spLocks noChangeArrowheads="1"/>
          </p:cNvSpPr>
          <p:nvPr userDrawn="1"/>
        </p:nvSpPr>
        <p:spPr bwMode="auto">
          <a:xfrm>
            <a:off x="0" y="0"/>
            <a:ext cx="32918400" cy="4552950"/>
          </a:xfrm>
          <a:prstGeom prst="rect">
            <a:avLst/>
          </a:prstGeom>
          <a:gradFill rotWithShape="1">
            <a:gsLst>
              <a:gs pos="0">
                <a:srgbClr val="70530D"/>
              </a:gs>
              <a:gs pos="50000">
                <a:srgbClr val="CFB87C"/>
              </a:gs>
              <a:gs pos="100000">
                <a:srgbClr val="70530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5900">
                <a:solidFill>
                  <a:schemeClr val="tx1"/>
                </a:solidFill>
                <a:latin typeface="Arial" charset="0"/>
              </a:defRPr>
            </a:lvl1pPr>
            <a:lvl2pPr marL="742950" indent="-285750" eaLnBrk="0" hangingPunct="0">
              <a:defRPr sz="5900">
                <a:solidFill>
                  <a:schemeClr val="tx1"/>
                </a:solidFill>
                <a:latin typeface="Arial" charset="0"/>
              </a:defRPr>
            </a:lvl2pPr>
            <a:lvl3pPr marL="1143000" indent="-228600" eaLnBrk="0" hangingPunct="0">
              <a:defRPr sz="5900">
                <a:solidFill>
                  <a:schemeClr val="tx1"/>
                </a:solidFill>
                <a:latin typeface="Arial" charset="0"/>
              </a:defRPr>
            </a:lvl3pPr>
            <a:lvl4pPr marL="1600200" indent="-228600" eaLnBrk="0" hangingPunct="0">
              <a:defRPr sz="5900">
                <a:solidFill>
                  <a:schemeClr val="tx1"/>
                </a:solidFill>
                <a:latin typeface="Arial" charset="0"/>
              </a:defRPr>
            </a:lvl4pPr>
            <a:lvl5pPr marL="2057400" indent="-228600" eaLnBrk="0" hangingPunct="0">
              <a:defRPr sz="5900">
                <a:solidFill>
                  <a:schemeClr val="tx1"/>
                </a:solidFill>
                <a:latin typeface="Arial" charset="0"/>
              </a:defRPr>
            </a:lvl5pPr>
            <a:lvl6pPr marL="2514600" indent="-228600" eaLnBrk="0" fontAlgn="base" hangingPunct="0">
              <a:spcBef>
                <a:spcPct val="0"/>
              </a:spcBef>
              <a:spcAft>
                <a:spcPct val="0"/>
              </a:spcAft>
              <a:defRPr sz="5900">
                <a:solidFill>
                  <a:schemeClr val="tx1"/>
                </a:solidFill>
                <a:latin typeface="Arial" charset="0"/>
              </a:defRPr>
            </a:lvl6pPr>
            <a:lvl7pPr marL="2971800" indent="-228600" eaLnBrk="0" fontAlgn="base" hangingPunct="0">
              <a:spcBef>
                <a:spcPct val="0"/>
              </a:spcBef>
              <a:spcAft>
                <a:spcPct val="0"/>
              </a:spcAft>
              <a:defRPr sz="5900">
                <a:solidFill>
                  <a:schemeClr val="tx1"/>
                </a:solidFill>
                <a:latin typeface="Arial" charset="0"/>
              </a:defRPr>
            </a:lvl7pPr>
            <a:lvl8pPr marL="3429000" indent="-228600" eaLnBrk="0" fontAlgn="base" hangingPunct="0">
              <a:spcBef>
                <a:spcPct val="0"/>
              </a:spcBef>
              <a:spcAft>
                <a:spcPct val="0"/>
              </a:spcAft>
              <a:defRPr sz="5900">
                <a:solidFill>
                  <a:schemeClr val="tx1"/>
                </a:solidFill>
                <a:latin typeface="Arial" charset="0"/>
              </a:defRPr>
            </a:lvl8pPr>
            <a:lvl9pPr marL="3886200" indent="-228600" eaLnBrk="0" fontAlgn="base" hangingPunct="0">
              <a:spcBef>
                <a:spcPct val="0"/>
              </a:spcBef>
              <a:spcAft>
                <a:spcPct val="0"/>
              </a:spcAft>
              <a:defRPr sz="5900">
                <a:solidFill>
                  <a:schemeClr val="tx1"/>
                </a:solidFill>
                <a:latin typeface="Arial" charset="0"/>
              </a:defRPr>
            </a:lvl9pPr>
          </a:lstStyle>
          <a:p>
            <a:pPr eaLnBrk="1" hangingPunct="1">
              <a:defRPr/>
            </a:pPr>
            <a:endParaRPr lang="en-US" altLang="en-US"/>
          </a:p>
        </p:txBody>
      </p:sp>
      <p:pic>
        <p:nvPicPr>
          <p:cNvPr id="5" name="Picture 7" descr="College of Nursing Centered (White Ltrs)-01.png">
            <a:extLst>
              <a:ext uri="{FF2B5EF4-FFF2-40B4-BE49-F238E27FC236}">
                <a16:creationId xmlns:a16="http://schemas.microsoft.com/office/drawing/2014/main" id="{758B7EC6-30BD-8AD2-9E53-DEB75DAE10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4150" y="1392238"/>
            <a:ext cx="5413375"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468563" y="5965825"/>
            <a:ext cx="27981275" cy="4114800"/>
          </a:xfrm>
        </p:spPr>
        <p:txBody>
          <a:bodyPr/>
          <a:lstStyle/>
          <a:p>
            <a:r>
              <a:rPr lang="en-US"/>
              <a:t>Click to edit Master title style</a:t>
            </a:r>
          </a:p>
        </p:txBody>
      </p:sp>
      <p:sp>
        <p:nvSpPr>
          <p:cNvPr id="3" name="Subtitle 2"/>
          <p:cNvSpPr>
            <a:spLocks noGrp="1"/>
          </p:cNvSpPr>
          <p:nvPr>
            <p:ph type="subTitle" idx="1"/>
          </p:nvPr>
        </p:nvSpPr>
        <p:spPr>
          <a:xfrm>
            <a:off x="4937125" y="10880725"/>
            <a:ext cx="23044150" cy="4908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6" name="Rectangle 4">
            <a:extLst>
              <a:ext uri="{FF2B5EF4-FFF2-40B4-BE49-F238E27FC236}">
                <a16:creationId xmlns:a16="http://schemas.microsoft.com/office/drawing/2014/main" id="{BE7CB1B0-09A7-911F-A7F4-2E0CE4AA4E39}"/>
              </a:ext>
            </a:extLst>
          </p:cNvPr>
          <p:cNvSpPr>
            <a:spLocks noGrp="1" noChangeArrowheads="1"/>
          </p:cNvSpPr>
          <p:nvPr>
            <p:ph type="dt" sz="half" idx="10"/>
          </p:nvPr>
        </p:nvSpPr>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ECEA942A-7A54-ACD8-4768-623A84F42BDF}"/>
              </a:ext>
            </a:extLst>
          </p:cNvPr>
          <p:cNvSpPr>
            <a:spLocks noGrp="1" noChangeArrowheads="1"/>
          </p:cNvSpPr>
          <p:nvPr>
            <p:ph type="ftr" sz="quarter" idx="11"/>
          </p:nvPr>
        </p:nvSpPr>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1C0D34DE-4E57-B939-5B48-189D723CDF13}"/>
              </a:ext>
            </a:extLst>
          </p:cNvPr>
          <p:cNvSpPr>
            <a:spLocks noGrp="1" noChangeArrowheads="1"/>
          </p:cNvSpPr>
          <p:nvPr>
            <p:ph type="sldNum" sz="quarter" idx="12"/>
          </p:nvPr>
        </p:nvSpPr>
        <p:spPr/>
        <p:txBody>
          <a:bodyPr/>
          <a:lstStyle>
            <a:lvl1pPr>
              <a:defRPr/>
            </a:lvl1pPr>
          </a:lstStyle>
          <a:p>
            <a:fld id="{5ECDC679-6C9C-7C40-A9D7-00B331C77B52}" type="slidenum">
              <a:rPr lang="en-US" altLang="en-US"/>
              <a:pPr/>
              <a:t>‹#›</a:t>
            </a:fld>
            <a:endParaRPr lang="en-US" altLang="en-US"/>
          </a:p>
        </p:txBody>
      </p:sp>
    </p:spTree>
    <p:extLst>
      <p:ext uri="{BB962C8B-B14F-4D97-AF65-F5344CB8AC3E}">
        <p14:creationId xmlns:p14="http://schemas.microsoft.com/office/powerpoint/2010/main" val="2246640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BC5351-62EE-E416-C367-A093696155F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EEE5620-2832-C755-5A13-1FEC5397C0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87F5D6-B172-5B9A-EB9B-DC98EF7AB923}"/>
              </a:ext>
            </a:extLst>
          </p:cNvPr>
          <p:cNvSpPr>
            <a:spLocks noGrp="1" noChangeArrowheads="1"/>
          </p:cNvSpPr>
          <p:nvPr>
            <p:ph type="sldNum" sz="quarter" idx="12"/>
          </p:nvPr>
        </p:nvSpPr>
        <p:spPr>
          <a:ln/>
        </p:spPr>
        <p:txBody>
          <a:bodyPr/>
          <a:lstStyle>
            <a:lvl1pPr>
              <a:defRPr/>
            </a:lvl1pPr>
          </a:lstStyle>
          <a:p>
            <a:fld id="{8FDED1F6-01A7-054B-B4E5-1EA5E115E29B}" type="slidenum">
              <a:rPr lang="en-US" altLang="en-US"/>
              <a:pPr/>
              <a:t>‹#›</a:t>
            </a:fld>
            <a:endParaRPr lang="en-US" altLang="en-US"/>
          </a:p>
        </p:txBody>
      </p:sp>
    </p:spTree>
    <p:extLst>
      <p:ext uri="{BB962C8B-B14F-4D97-AF65-F5344CB8AC3E}">
        <p14:creationId xmlns:p14="http://schemas.microsoft.com/office/powerpoint/2010/main" val="103511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768350"/>
            <a:ext cx="7405688" cy="163845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768350"/>
            <a:ext cx="22067837" cy="16384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C4631D-4ABA-FCDE-C300-F5BEB954F5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916371-CABB-C84F-7D8A-CE49560AAF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C06A6FA-8BAA-67A5-3DB8-7BCC6F900FEB}"/>
              </a:ext>
            </a:extLst>
          </p:cNvPr>
          <p:cNvSpPr>
            <a:spLocks noGrp="1" noChangeArrowheads="1"/>
          </p:cNvSpPr>
          <p:nvPr>
            <p:ph type="sldNum" sz="quarter" idx="12"/>
          </p:nvPr>
        </p:nvSpPr>
        <p:spPr>
          <a:ln/>
        </p:spPr>
        <p:txBody>
          <a:bodyPr/>
          <a:lstStyle>
            <a:lvl1pPr>
              <a:defRPr/>
            </a:lvl1pPr>
          </a:lstStyle>
          <a:p>
            <a:fld id="{EED2D8A3-85BF-D247-AC33-5CE4D900E736}" type="slidenum">
              <a:rPr lang="en-US" altLang="en-US"/>
              <a:pPr/>
              <a:t>‹#›</a:t>
            </a:fld>
            <a:endParaRPr lang="en-US" altLang="en-US"/>
          </a:p>
        </p:txBody>
      </p:sp>
    </p:spTree>
    <p:extLst>
      <p:ext uri="{BB962C8B-B14F-4D97-AF65-F5344CB8AC3E}">
        <p14:creationId xmlns:p14="http://schemas.microsoft.com/office/powerpoint/2010/main" val="227265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DBD33BA-73CD-5EF4-8818-DB6332C0045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D0662D0-1B03-E059-C8B4-BD2B834A1A8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4623C1-630B-59B4-8C04-025F686110D5}"/>
              </a:ext>
            </a:extLst>
          </p:cNvPr>
          <p:cNvSpPr>
            <a:spLocks noGrp="1" noChangeArrowheads="1"/>
          </p:cNvSpPr>
          <p:nvPr>
            <p:ph type="sldNum" sz="quarter" idx="12"/>
          </p:nvPr>
        </p:nvSpPr>
        <p:spPr>
          <a:ln/>
        </p:spPr>
        <p:txBody>
          <a:bodyPr/>
          <a:lstStyle>
            <a:lvl1pPr>
              <a:defRPr/>
            </a:lvl1pPr>
          </a:lstStyle>
          <a:p>
            <a:fld id="{EBBB6D55-0361-4748-85EF-1F079DBACF5B}" type="slidenum">
              <a:rPr lang="en-US" altLang="en-US"/>
              <a:pPr/>
              <a:t>‹#›</a:t>
            </a:fld>
            <a:endParaRPr lang="en-US" altLang="en-US"/>
          </a:p>
        </p:txBody>
      </p:sp>
    </p:spTree>
    <p:extLst>
      <p:ext uri="{BB962C8B-B14F-4D97-AF65-F5344CB8AC3E}">
        <p14:creationId xmlns:p14="http://schemas.microsoft.com/office/powerpoint/2010/main" val="3902403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2339638"/>
            <a:ext cx="27981275" cy="38131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8139113"/>
            <a:ext cx="27981275" cy="42005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3637AB9-1566-E609-21AD-ACB444F57E0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372251A-EBCC-35FA-E0CC-C6B2F155C8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A1D9C62-D9E0-97E5-83F8-7693004A77D7}"/>
              </a:ext>
            </a:extLst>
          </p:cNvPr>
          <p:cNvSpPr>
            <a:spLocks noGrp="1" noChangeArrowheads="1"/>
          </p:cNvSpPr>
          <p:nvPr>
            <p:ph type="sldNum" sz="quarter" idx="12"/>
          </p:nvPr>
        </p:nvSpPr>
        <p:spPr>
          <a:ln/>
        </p:spPr>
        <p:txBody>
          <a:bodyPr/>
          <a:lstStyle>
            <a:lvl1pPr>
              <a:defRPr/>
            </a:lvl1pPr>
          </a:lstStyle>
          <a:p>
            <a:fld id="{2C969401-7084-EF44-A8E8-A30FC675EE8B}" type="slidenum">
              <a:rPr lang="en-US" altLang="en-US"/>
              <a:pPr/>
              <a:t>‹#›</a:t>
            </a:fld>
            <a:endParaRPr lang="en-US" altLang="en-US"/>
          </a:p>
        </p:txBody>
      </p:sp>
    </p:spTree>
    <p:extLst>
      <p:ext uri="{BB962C8B-B14F-4D97-AF65-F5344CB8AC3E}">
        <p14:creationId xmlns:p14="http://schemas.microsoft.com/office/powerpoint/2010/main" val="6582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4479925"/>
            <a:ext cx="14736762" cy="12673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4479925"/>
            <a:ext cx="14736763" cy="12673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35F3D26-BECD-5010-462E-5F6EB356FBF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C1F180C-B3FC-C434-9296-483EED6B11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91417F9-EECB-0FBB-2B2F-09B637011036}"/>
              </a:ext>
            </a:extLst>
          </p:cNvPr>
          <p:cNvSpPr>
            <a:spLocks noGrp="1" noChangeArrowheads="1"/>
          </p:cNvSpPr>
          <p:nvPr>
            <p:ph type="sldNum" sz="quarter" idx="12"/>
          </p:nvPr>
        </p:nvSpPr>
        <p:spPr>
          <a:ln/>
        </p:spPr>
        <p:txBody>
          <a:bodyPr/>
          <a:lstStyle>
            <a:lvl1pPr>
              <a:defRPr/>
            </a:lvl1pPr>
          </a:lstStyle>
          <a:p>
            <a:fld id="{2263CC0B-4069-EE4F-BA4D-BF9F77AF14B3}" type="slidenum">
              <a:rPr lang="en-US" altLang="en-US"/>
              <a:pPr/>
              <a:t>‹#›</a:t>
            </a:fld>
            <a:endParaRPr lang="en-US" altLang="en-US"/>
          </a:p>
        </p:txBody>
      </p:sp>
    </p:spTree>
    <p:extLst>
      <p:ext uri="{BB962C8B-B14F-4D97-AF65-F5344CB8AC3E}">
        <p14:creationId xmlns:p14="http://schemas.microsoft.com/office/powerpoint/2010/main" val="1157578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298950"/>
            <a:ext cx="14544675" cy="1790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089650"/>
            <a:ext cx="14544675" cy="11063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298950"/>
            <a:ext cx="14549438" cy="1790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089650"/>
            <a:ext cx="14549438" cy="11063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F30A57B-D971-8EAE-F3C6-458D5D52487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138FD18-C9AC-AC62-78BB-AB393F3693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4372B5D-F16D-1368-F284-12EB8E9FA407}"/>
              </a:ext>
            </a:extLst>
          </p:cNvPr>
          <p:cNvSpPr>
            <a:spLocks noGrp="1" noChangeArrowheads="1"/>
          </p:cNvSpPr>
          <p:nvPr>
            <p:ph type="sldNum" sz="quarter" idx="12"/>
          </p:nvPr>
        </p:nvSpPr>
        <p:spPr>
          <a:ln/>
        </p:spPr>
        <p:txBody>
          <a:bodyPr/>
          <a:lstStyle>
            <a:lvl1pPr>
              <a:defRPr/>
            </a:lvl1pPr>
          </a:lstStyle>
          <a:p>
            <a:fld id="{5584D2BA-518E-A84B-931B-9CF14B5EDB00}" type="slidenum">
              <a:rPr lang="en-US" altLang="en-US"/>
              <a:pPr/>
              <a:t>‹#›</a:t>
            </a:fld>
            <a:endParaRPr lang="en-US" altLang="en-US"/>
          </a:p>
        </p:txBody>
      </p:sp>
    </p:spTree>
    <p:extLst>
      <p:ext uri="{BB962C8B-B14F-4D97-AF65-F5344CB8AC3E}">
        <p14:creationId xmlns:p14="http://schemas.microsoft.com/office/powerpoint/2010/main" val="510896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2B82E85-8CF5-6216-8790-E00108FB573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C03D49B-D530-777F-8F9E-9B3567B100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54D7442-D26C-3A94-20B3-CD345DA237FD}"/>
              </a:ext>
            </a:extLst>
          </p:cNvPr>
          <p:cNvSpPr>
            <a:spLocks noGrp="1" noChangeArrowheads="1"/>
          </p:cNvSpPr>
          <p:nvPr>
            <p:ph type="sldNum" sz="quarter" idx="12"/>
          </p:nvPr>
        </p:nvSpPr>
        <p:spPr>
          <a:ln/>
        </p:spPr>
        <p:txBody>
          <a:bodyPr/>
          <a:lstStyle>
            <a:lvl1pPr>
              <a:defRPr/>
            </a:lvl1pPr>
          </a:lstStyle>
          <a:p>
            <a:fld id="{6C019C95-9E7B-E44A-817C-43209F0AEA26}" type="slidenum">
              <a:rPr lang="en-US" altLang="en-US"/>
              <a:pPr/>
              <a:t>‹#›</a:t>
            </a:fld>
            <a:endParaRPr lang="en-US" altLang="en-US"/>
          </a:p>
        </p:txBody>
      </p:sp>
    </p:spTree>
    <p:extLst>
      <p:ext uri="{BB962C8B-B14F-4D97-AF65-F5344CB8AC3E}">
        <p14:creationId xmlns:p14="http://schemas.microsoft.com/office/powerpoint/2010/main" val="97024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EE25F46-65AF-65CD-A004-82847D1133E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5BF629D-1601-0325-4666-8FA8084446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8AD1EEA-55F9-6532-54F0-DF796EC9487A}"/>
              </a:ext>
            </a:extLst>
          </p:cNvPr>
          <p:cNvSpPr>
            <a:spLocks noGrp="1" noChangeArrowheads="1"/>
          </p:cNvSpPr>
          <p:nvPr>
            <p:ph type="sldNum" sz="quarter" idx="12"/>
          </p:nvPr>
        </p:nvSpPr>
        <p:spPr>
          <a:ln/>
        </p:spPr>
        <p:txBody>
          <a:bodyPr/>
          <a:lstStyle>
            <a:lvl1pPr>
              <a:defRPr/>
            </a:lvl1pPr>
          </a:lstStyle>
          <a:p>
            <a:fld id="{8DCD1C93-15B6-6A4E-AFC6-52A87A2DDDF5}" type="slidenum">
              <a:rPr lang="en-US" altLang="en-US"/>
              <a:pPr/>
              <a:t>‹#›</a:t>
            </a:fld>
            <a:endParaRPr lang="en-US" altLang="en-US"/>
          </a:p>
        </p:txBody>
      </p:sp>
    </p:spTree>
    <p:extLst>
      <p:ext uri="{BB962C8B-B14F-4D97-AF65-F5344CB8AC3E}">
        <p14:creationId xmlns:p14="http://schemas.microsoft.com/office/powerpoint/2010/main" val="2861967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765175"/>
            <a:ext cx="10829925" cy="32527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765175"/>
            <a:ext cx="18402300" cy="16387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017963"/>
            <a:ext cx="10829925" cy="131349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D839BDC-D20D-C2CB-D708-4D51BBCE4E0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2841CA3-4C4A-3AFC-7553-A93E9C8CF6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76A44D8-276C-8106-2F94-86E1258D4754}"/>
              </a:ext>
            </a:extLst>
          </p:cNvPr>
          <p:cNvSpPr>
            <a:spLocks noGrp="1" noChangeArrowheads="1"/>
          </p:cNvSpPr>
          <p:nvPr>
            <p:ph type="sldNum" sz="quarter" idx="12"/>
          </p:nvPr>
        </p:nvSpPr>
        <p:spPr>
          <a:ln/>
        </p:spPr>
        <p:txBody>
          <a:bodyPr/>
          <a:lstStyle>
            <a:lvl1pPr>
              <a:defRPr/>
            </a:lvl1pPr>
          </a:lstStyle>
          <a:p>
            <a:fld id="{4080BB65-99F2-6641-9ACE-B35BECEBC947}" type="slidenum">
              <a:rPr lang="en-US" altLang="en-US"/>
              <a:pPr/>
              <a:t>‹#›</a:t>
            </a:fld>
            <a:endParaRPr lang="en-US" altLang="en-US"/>
          </a:p>
        </p:txBody>
      </p:sp>
    </p:spTree>
    <p:extLst>
      <p:ext uri="{BB962C8B-B14F-4D97-AF65-F5344CB8AC3E}">
        <p14:creationId xmlns:p14="http://schemas.microsoft.com/office/powerpoint/2010/main" val="392939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3441363"/>
            <a:ext cx="19751675" cy="158750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716088"/>
            <a:ext cx="19751675" cy="115204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451600" y="15028863"/>
            <a:ext cx="19751675" cy="2252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BE8A236-E343-93ED-FE9C-3332ADE674F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73EA23A-DE1D-6C66-F0F4-C232F55DE2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DE30596-9AB0-C944-AB4C-8C708FFCBC36}"/>
              </a:ext>
            </a:extLst>
          </p:cNvPr>
          <p:cNvSpPr>
            <a:spLocks noGrp="1" noChangeArrowheads="1"/>
          </p:cNvSpPr>
          <p:nvPr>
            <p:ph type="sldNum" sz="quarter" idx="12"/>
          </p:nvPr>
        </p:nvSpPr>
        <p:spPr>
          <a:ln/>
        </p:spPr>
        <p:txBody>
          <a:bodyPr/>
          <a:lstStyle>
            <a:lvl1pPr>
              <a:defRPr/>
            </a:lvl1pPr>
          </a:lstStyle>
          <a:p>
            <a:fld id="{1DB98275-401A-F647-B571-68FD29687383}" type="slidenum">
              <a:rPr lang="en-US" altLang="en-US"/>
              <a:pPr/>
              <a:t>‹#›</a:t>
            </a:fld>
            <a:endParaRPr lang="en-US" altLang="en-US"/>
          </a:p>
        </p:txBody>
      </p:sp>
    </p:spTree>
    <p:extLst>
      <p:ext uri="{BB962C8B-B14F-4D97-AF65-F5344CB8AC3E}">
        <p14:creationId xmlns:p14="http://schemas.microsoft.com/office/powerpoint/2010/main" val="1937413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C3755"/>
            </a:gs>
            <a:gs pos="50000">
              <a:srgbClr val="8177B7"/>
            </a:gs>
            <a:gs pos="100000">
              <a:srgbClr val="3C3755"/>
            </a:gs>
          </a:gsLst>
          <a:lin ang="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DE787C4-C0E6-3586-4604-BCAEE76B922A}"/>
              </a:ext>
            </a:extLst>
          </p:cNvPr>
          <p:cNvSpPr>
            <a:spLocks noGrp="1" noChangeArrowheads="1"/>
          </p:cNvSpPr>
          <p:nvPr>
            <p:ph type="title"/>
          </p:nvPr>
        </p:nvSpPr>
        <p:spPr bwMode="auto">
          <a:xfrm>
            <a:off x="1646238" y="768350"/>
            <a:ext cx="296259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7829" tIns="148915" rIns="297829" bIns="148915"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39F9269-C2D4-C7F3-A812-B4A183B4D17D}"/>
              </a:ext>
            </a:extLst>
          </p:cNvPr>
          <p:cNvSpPr>
            <a:spLocks noGrp="1" noChangeArrowheads="1"/>
          </p:cNvSpPr>
          <p:nvPr>
            <p:ph type="body" idx="1"/>
          </p:nvPr>
        </p:nvSpPr>
        <p:spPr bwMode="auto">
          <a:xfrm>
            <a:off x="1646238" y="4479925"/>
            <a:ext cx="29625925" cy="1267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7829" tIns="148915" rIns="297829" bIns="1489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B031E0C-CE77-1E77-3971-AAEA27A03BAE}"/>
              </a:ext>
            </a:extLst>
          </p:cNvPr>
          <p:cNvSpPr>
            <a:spLocks noGrp="1" noChangeArrowheads="1"/>
          </p:cNvSpPr>
          <p:nvPr>
            <p:ph type="dt" sz="half" idx="2"/>
          </p:nvPr>
        </p:nvSpPr>
        <p:spPr bwMode="auto">
          <a:xfrm>
            <a:off x="1646238" y="17486313"/>
            <a:ext cx="7680325" cy="1333500"/>
          </a:xfrm>
          <a:prstGeom prst="rect">
            <a:avLst/>
          </a:prstGeom>
          <a:noFill/>
          <a:ln w="9525">
            <a:noFill/>
            <a:miter lim="800000"/>
            <a:headEnd/>
            <a:tailEnd/>
          </a:ln>
          <a:effectLst/>
        </p:spPr>
        <p:txBody>
          <a:bodyPr vert="horz" wrap="square" lIns="297829" tIns="148915" rIns="297829" bIns="148915" numCol="1" anchor="t" anchorCtr="0" compatLnSpc="1">
            <a:prstTxWarp prst="textNoShape">
              <a:avLst/>
            </a:prstTxWarp>
          </a:bodyPr>
          <a:lstStyle>
            <a:lvl1pPr eaLnBrk="1" hangingPunct="1">
              <a:defRPr sz="4600">
                <a:latin typeface="Arial" charset="0"/>
              </a:defRPr>
            </a:lvl1pPr>
          </a:lstStyle>
          <a:p>
            <a:pPr>
              <a:defRPr/>
            </a:pPr>
            <a:endParaRPr lang="en-US"/>
          </a:p>
        </p:txBody>
      </p:sp>
      <p:sp>
        <p:nvSpPr>
          <p:cNvPr id="1029" name="Rectangle 5">
            <a:extLst>
              <a:ext uri="{FF2B5EF4-FFF2-40B4-BE49-F238E27FC236}">
                <a16:creationId xmlns:a16="http://schemas.microsoft.com/office/drawing/2014/main" id="{D3AB5E91-B74F-D5D1-1348-CFE2DDF7A32A}"/>
              </a:ext>
            </a:extLst>
          </p:cNvPr>
          <p:cNvSpPr>
            <a:spLocks noGrp="1" noChangeArrowheads="1"/>
          </p:cNvSpPr>
          <p:nvPr>
            <p:ph type="ftr" sz="quarter" idx="3"/>
          </p:nvPr>
        </p:nvSpPr>
        <p:spPr bwMode="auto">
          <a:xfrm>
            <a:off x="11247438" y="17486313"/>
            <a:ext cx="10423525" cy="1333500"/>
          </a:xfrm>
          <a:prstGeom prst="rect">
            <a:avLst/>
          </a:prstGeom>
          <a:noFill/>
          <a:ln w="9525">
            <a:noFill/>
            <a:miter lim="800000"/>
            <a:headEnd/>
            <a:tailEnd/>
          </a:ln>
          <a:effectLst/>
        </p:spPr>
        <p:txBody>
          <a:bodyPr vert="horz" wrap="square" lIns="297829" tIns="148915" rIns="297829" bIns="148915" numCol="1" anchor="t" anchorCtr="0" compatLnSpc="1">
            <a:prstTxWarp prst="textNoShape">
              <a:avLst/>
            </a:prstTxWarp>
          </a:bodyPr>
          <a:lstStyle>
            <a:lvl1pPr algn="ctr" eaLnBrk="1" hangingPunct="1">
              <a:defRPr sz="4600">
                <a:latin typeface="Arial" charset="0"/>
              </a:defRPr>
            </a:lvl1pPr>
          </a:lstStyle>
          <a:p>
            <a:pPr>
              <a:defRPr/>
            </a:pPr>
            <a:endParaRPr lang="en-US"/>
          </a:p>
        </p:txBody>
      </p:sp>
      <p:sp>
        <p:nvSpPr>
          <p:cNvPr id="1030" name="Rectangle 6">
            <a:extLst>
              <a:ext uri="{FF2B5EF4-FFF2-40B4-BE49-F238E27FC236}">
                <a16:creationId xmlns:a16="http://schemas.microsoft.com/office/drawing/2014/main" id="{1222BEDA-E419-7C17-6BD9-3B45B9FFB748}"/>
              </a:ext>
            </a:extLst>
          </p:cNvPr>
          <p:cNvSpPr>
            <a:spLocks noGrp="1" noChangeArrowheads="1"/>
          </p:cNvSpPr>
          <p:nvPr>
            <p:ph type="sldNum" sz="quarter" idx="4"/>
          </p:nvPr>
        </p:nvSpPr>
        <p:spPr bwMode="auto">
          <a:xfrm>
            <a:off x="23591838" y="17486313"/>
            <a:ext cx="7680325" cy="1333500"/>
          </a:xfrm>
          <a:prstGeom prst="rect">
            <a:avLst/>
          </a:prstGeom>
          <a:noFill/>
          <a:ln w="9525">
            <a:noFill/>
            <a:miter lim="800000"/>
            <a:headEnd/>
            <a:tailEnd/>
          </a:ln>
          <a:effectLst/>
        </p:spPr>
        <p:txBody>
          <a:bodyPr vert="horz" wrap="square" lIns="297829" tIns="148915" rIns="297829" bIns="148915" numCol="1" anchor="t" anchorCtr="0" compatLnSpc="1">
            <a:prstTxWarp prst="textNoShape">
              <a:avLst/>
            </a:prstTxWarp>
          </a:bodyPr>
          <a:lstStyle>
            <a:lvl1pPr algn="r" eaLnBrk="1" hangingPunct="1">
              <a:defRPr sz="4600"/>
            </a:lvl1pPr>
          </a:lstStyle>
          <a:p>
            <a:fld id="{C5E02EFE-8F6C-A24D-86A3-4A8D9922461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27"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defTabSz="2978150" rtl="0" eaLnBrk="0" fontAlgn="base" hangingPunct="0">
        <a:spcBef>
          <a:spcPct val="0"/>
        </a:spcBef>
        <a:spcAft>
          <a:spcPct val="0"/>
        </a:spcAft>
        <a:defRPr sz="14300">
          <a:solidFill>
            <a:schemeClr val="tx2"/>
          </a:solidFill>
          <a:latin typeface="+mj-lt"/>
          <a:ea typeface="+mj-ea"/>
          <a:cs typeface="+mj-cs"/>
        </a:defRPr>
      </a:lvl1pPr>
      <a:lvl2pPr algn="ctr" defTabSz="2978150" rtl="0" eaLnBrk="0" fontAlgn="base" hangingPunct="0">
        <a:spcBef>
          <a:spcPct val="0"/>
        </a:spcBef>
        <a:spcAft>
          <a:spcPct val="0"/>
        </a:spcAft>
        <a:defRPr sz="14300">
          <a:solidFill>
            <a:schemeClr val="tx2"/>
          </a:solidFill>
          <a:latin typeface="Arial" charset="0"/>
        </a:defRPr>
      </a:lvl2pPr>
      <a:lvl3pPr algn="ctr" defTabSz="2978150" rtl="0" eaLnBrk="0" fontAlgn="base" hangingPunct="0">
        <a:spcBef>
          <a:spcPct val="0"/>
        </a:spcBef>
        <a:spcAft>
          <a:spcPct val="0"/>
        </a:spcAft>
        <a:defRPr sz="14300">
          <a:solidFill>
            <a:schemeClr val="tx2"/>
          </a:solidFill>
          <a:latin typeface="Arial" charset="0"/>
        </a:defRPr>
      </a:lvl3pPr>
      <a:lvl4pPr algn="ctr" defTabSz="2978150" rtl="0" eaLnBrk="0" fontAlgn="base" hangingPunct="0">
        <a:spcBef>
          <a:spcPct val="0"/>
        </a:spcBef>
        <a:spcAft>
          <a:spcPct val="0"/>
        </a:spcAft>
        <a:defRPr sz="14300">
          <a:solidFill>
            <a:schemeClr val="tx2"/>
          </a:solidFill>
          <a:latin typeface="Arial" charset="0"/>
        </a:defRPr>
      </a:lvl4pPr>
      <a:lvl5pPr algn="ctr" defTabSz="2978150" rtl="0" eaLnBrk="0" fontAlgn="base" hangingPunct="0">
        <a:spcBef>
          <a:spcPct val="0"/>
        </a:spcBef>
        <a:spcAft>
          <a:spcPct val="0"/>
        </a:spcAft>
        <a:defRPr sz="14300">
          <a:solidFill>
            <a:schemeClr val="tx2"/>
          </a:solidFill>
          <a:latin typeface="Arial" charset="0"/>
        </a:defRPr>
      </a:lvl5pPr>
      <a:lvl6pPr marL="457200" algn="ctr" defTabSz="2978150" rtl="0" fontAlgn="base">
        <a:spcBef>
          <a:spcPct val="0"/>
        </a:spcBef>
        <a:spcAft>
          <a:spcPct val="0"/>
        </a:spcAft>
        <a:defRPr sz="14300">
          <a:solidFill>
            <a:schemeClr val="tx2"/>
          </a:solidFill>
          <a:latin typeface="Arial" charset="0"/>
        </a:defRPr>
      </a:lvl6pPr>
      <a:lvl7pPr marL="914400" algn="ctr" defTabSz="2978150" rtl="0" fontAlgn="base">
        <a:spcBef>
          <a:spcPct val="0"/>
        </a:spcBef>
        <a:spcAft>
          <a:spcPct val="0"/>
        </a:spcAft>
        <a:defRPr sz="14300">
          <a:solidFill>
            <a:schemeClr val="tx2"/>
          </a:solidFill>
          <a:latin typeface="Arial" charset="0"/>
        </a:defRPr>
      </a:lvl7pPr>
      <a:lvl8pPr marL="1371600" algn="ctr" defTabSz="2978150" rtl="0" fontAlgn="base">
        <a:spcBef>
          <a:spcPct val="0"/>
        </a:spcBef>
        <a:spcAft>
          <a:spcPct val="0"/>
        </a:spcAft>
        <a:defRPr sz="14300">
          <a:solidFill>
            <a:schemeClr val="tx2"/>
          </a:solidFill>
          <a:latin typeface="Arial" charset="0"/>
        </a:defRPr>
      </a:lvl8pPr>
      <a:lvl9pPr marL="1828800" algn="ctr" defTabSz="2978150" rtl="0" fontAlgn="base">
        <a:spcBef>
          <a:spcPct val="0"/>
        </a:spcBef>
        <a:spcAft>
          <a:spcPct val="0"/>
        </a:spcAft>
        <a:defRPr sz="14300">
          <a:solidFill>
            <a:schemeClr val="tx2"/>
          </a:solidFill>
          <a:latin typeface="Arial" charset="0"/>
        </a:defRPr>
      </a:lvl9pPr>
    </p:titleStyle>
    <p:bodyStyle>
      <a:lvl1pPr marL="1117600" indent="-1117600" algn="l" defTabSz="2978150" rtl="0" eaLnBrk="0" fontAlgn="base" hangingPunct="0">
        <a:spcBef>
          <a:spcPct val="20000"/>
        </a:spcBef>
        <a:spcAft>
          <a:spcPct val="0"/>
        </a:spcAft>
        <a:buChar char="•"/>
        <a:defRPr sz="10400">
          <a:solidFill>
            <a:schemeClr val="tx1"/>
          </a:solidFill>
          <a:latin typeface="+mn-lt"/>
          <a:ea typeface="+mn-ea"/>
          <a:cs typeface="+mn-cs"/>
        </a:defRPr>
      </a:lvl1pPr>
      <a:lvl2pPr marL="2419350" indent="-930275" algn="l" defTabSz="2978150" rtl="0" eaLnBrk="0" fontAlgn="base" hangingPunct="0">
        <a:spcBef>
          <a:spcPct val="20000"/>
        </a:spcBef>
        <a:spcAft>
          <a:spcPct val="0"/>
        </a:spcAft>
        <a:buChar char="–"/>
        <a:defRPr sz="9100">
          <a:solidFill>
            <a:schemeClr val="tx1"/>
          </a:solidFill>
          <a:latin typeface="+mn-lt"/>
        </a:defRPr>
      </a:lvl2pPr>
      <a:lvl3pPr marL="3722688" indent="-744538" algn="l" defTabSz="2978150" rtl="0" eaLnBrk="0" fontAlgn="base" hangingPunct="0">
        <a:spcBef>
          <a:spcPct val="20000"/>
        </a:spcBef>
        <a:spcAft>
          <a:spcPct val="0"/>
        </a:spcAft>
        <a:buChar char="•"/>
        <a:defRPr sz="7800">
          <a:solidFill>
            <a:schemeClr val="tx1"/>
          </a:solidFill>
          <a:latin typeface="+mn-lt"/>
        </a:defRPr>
      </a:lvl3pPr>
      <a:lvl4pPr marL="5211763" indent="-744538" algn="l" defTabSz="2978150" rtl="0" eaLnBrk="0" fontAlgn="base" hangingPunct="0">
        <a:spcBef>
          <a:spcPct val="20000"/>
        </a:spcBef>
        <a:spcAft>
          <a:spcPct val="0"/>
        </a:spcAft>
        <a:buChar char="–"/>
        <a:defRPr sz="6500">
          <a:solidFill>
            <a:schemeClr val="tx1"/>
          </a:solidFill>
          <a:latin typeface="+mn-lt"/>
        </a:defRPr>
      </a:lvl4pPr>
      <a:lvl5pPr marL="6700838" indent="-744538" algn="l" defTabSz="2978150" rtl="0" eaLnBrk="0" fontAlgn="base" hangingPunct="0">
        <a:spcBef>
          <a:spcPct val="20000"/>
        </a:spcBef>
        <a:spcAft>
          <a:spcPct val="0"/>
        </a:spcAft>
        <a:buChar char="»"/>
        <a:defRPr sz="6500">
          <a:solidFill>
            <a:schemeClr val="tx1"/>
          </a:solidFill>
          <a:latin typeface="+mn-lt"/>
        </a:defRPr>
      </a:lvl5pPr>
      <a:lvl6pPr marL="7158038" indent="-744538" algn="l" defTabSz="2978150" rtl="0" fontAlgn="base">
        <a:spcBef>
          <a:spcPct val="20000"/>
        </a:spcBef>
        <a:spcAft>
          <a:spcPct val="0"/>
        </a:spcAft>
        <a:buChar char="»"/>
        <a:defRPr sz="6500">
          <a:solidFill>
            <a:schemeClr val="tx1"/>
          </a:solidFill>
          <a:latin typeface="+mn-lt"/>
        </a:defRPr>
      </a:lvl6pPr>
      <a:lvl7pPr marL="7615238" indent="-744538" algn="l" defTabSz="2978150" rtl="0" fontAlgn="base">
        <a:spcBef>
          <a:spcPct val="20000"/>
        </a:spcBef>
        <a:spcAft>
          <a:spcPct val="0"/>
        </a:spcAft>
        <a:buChar char="»"/>
        <a:defRPr sz="6500">
          <a:solidFill>
            <a:schemeClr val="tx1"/>
          </a:solidFill>
          <a:latin typeface="+mn-lt"/>
        </a:defRPr>
      </a:lvl7pPr>
      <a:lvl8pPr marL="8072438" indent="-744538" algn="l" defTabSz="2978150" rtl="0" fontAlgn="base">
        <a:spcBef>
          <a:spcPct val="20000"/>
        </a:spcBef>
        <a:spcAft>
          <a:spcPct val="0"/>
        </a:spcAft>
        <a:buChar char="»"/>
        <a:defRPr sz="6500">
          <a:solidFill>
            <a:schemeClr val="tx1"/>
          </a:solidFill>
          <a:latin typeface="+mn-lt"/>
        </a:defRPr>
      </a:lvl8pPr>
      <a:lvl9pPr marL="8529638" indent="-744538" algn="l" defTabSz="2978150" rtl="0" fontAlgn="base">
        <a:spcBef>
          <a:spcPct val="20000"/>
        </a:spcBef>
        <a:spcAft>
          <a:spcPct val="0"/>
        </a:spcAft>
        <a:buChar char="»"/>
        <a:defRPr sz="6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F3FF"/>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44F95E87-F2A4-457F-B7EA-66C13434453B}"/>
              </a:ext>
            </a:extLst>
          </p:cNvPr>
          <p:cNvSpPr txBox="1"/>
          <p:nvPr/>
        </p:nvSpPr>
        <p:spPr>
          <a:xfrm>
            <a:off x="24028232" y="9800616"/>
            <a:ext cx="8658807" cy="3816429"/>
          </a:xfrm>
          <a:prstGeom prst="rect">
            <a:avLst/>
          </a:prstGeom>
          <a:solidFill>
            <a:schemeClr val="accent3">
              <a:lumMod val="50000"/>
            </a:schemeClr>
          </a:solidFill>
          <a:ln>
            <a:solidFill>
              <a:schemeClr val="tx1"/>
            </a:solidFill>
          </a:ln>
        </p:spPr>
        <p:txBody>
          <a:bodyPr wrap="square">
            <a:spAutoFit/>
          </a:bodyPr>
          <a:lstStyle/>
          <a:p>
            <a:pPr algn="ctr">
              <a:defRPr/>
            </a:pPr>
            <a:r>
              <a:rPr lang="en-US" sz="3200" b="1" dirty="0">
                <a:solidFill>
                  <a:schemeClr val="bg1"/>
                </a:solidFill>
              </a:rPr>
              <a:t>Orem’s Self-Care Deficit Theory </a:t>
            </a:r>
            <a:r>
              <a:rPr lang="en-US" sz="3200" b="1" baseline="30000" dirty="0">
                <a:solidFill>
                  <a:schemeClr val="bg1"/>
                </a:solidFill>
              </a:rPr>
              <a:t>7</a:t>
            </a:r>
            <a:endParaRPr lang="en-US" sz="3200" b="1" dirty="0">
              <a:solidFill>
                <a:schemeClr val="bg1"/>
              </a:solidFill>
            </a:endParaRPr>
          </a:p>
          <a:p>
            <a:pPr marL="285750" indent="-285750">
              <a:buFont typeface="Arial" panose="020B0604020202020204" pitchFamily="34" charset="0"/>
              <a:buChar char="•"/>
              <a:defRPr/>
            </a:pPr>
            <a:r>
              <a:rPr lang="en-US" sz="2100" dirty="0">
                <a:solidFill>
                  <a:schemeClr val="bg1"/>
                </a:solidFill>
              </a:rPr>
              <a:t>Comprised of self-care, self-care deficit, and nursing systems theories</a:t>
            </a:r>
          </a:p>
          <a:p>
            <a:pPr marL="285750" indent="-285750">
              <a:buFont typeface="Arial" panose="020B0604020202020204" pitchFamily="34" charset="0"/>
              <a:buChar char="•"/>
              <a:defRPr/>
            </a:pPr>
            <a:r>
              <a:rPr lang="en-US" sz="2100" dirty="0">
                <a:solidFill>
                  <a:schemeClr val="bg1"/>
                </a:solidFill>
              </a:rPr>
              <a:t>Healthy adults are capable of self-care and maintain their physical and mental health.</a:t>
            </a:r>
          </a:p>
          <a:p>
            <a:pPr marL="285750" indent="-285750">
              <a:buFont typeface="Arial" panose="020B0604020202020204" pitchFamily="34" charset="0"/>
              <a:buChar char="•"/>
              <a:defRPr/>
            </a:pPr>
            <a:r>
              <a:rPr lang="en-US" sz="2100" dirty="0">
                <a:solidFill>
                  <a:schemeClr val="bg1"/>
                </a:solidFill>
              </a:rPr>
              <a:t>When a patient is incapable of maintaining their physical and mental health, they are in a self-care deficit and require nursing assistance.</a:t>
            </a:r>
          </a:p>
          <a:p>
            <a:pPr marL="285750" indent="-285750">
              <a:buFont typeface="Arial" panose="020B0604020202020204" pitchFamily="34" charset="0"/>
              <a:buChar char="•"/>
              <a:defRPr/>
            </a:pPr>
            <a:r>
              <a:rPr lang="en-US" sz="2100" dirty="0">
                <a:solidFill>
                  <a:schemeClr val="bg1"/>
                </a:solidFill>
              </a:rPr>
              <a:t>Nursing assistance for depressive symptoms in perimenopause and menopause includes education and supplying the patient with HRT alone or HRT and an antidepressant to reduce the depressive symptoms and prevent worsening symptoms.</a:t>
            </a:r>
          </a:p>
        </p:txBody>
      </p:sp>
      <p:sp>
        <p:nvSpPr>
          <p:cNvPr id="4100" name="TextBox 2">
            <a:extLst>
              <a:ext uri="{FF2B5EF4-FFF2-40B4-BE49-F238E27FC236}">
                <a16:creationId xmlns:a16="http://schemas.microsoft.com/office/drawing/2014/main" id="{E6722B25-4BAA-05B2-527A-2193B3751CC0}"/>
              </a:ext>
            </a:extLst>
          </p:cNvPr>
          <p:cNvSpPr txBox="1">
            <a:spLocks noChangeArrowheads="1"/>
          </p:cNvSpPr>
          <p:nvPr/>
        </p:nvSpPr>
        <p:spPr bwMode="auto">
          <a:xfrm>
            <a:off x="214313" y="495930"/>
            <a:ext cx="32477075" cy="4108450"/>
          </a:xfrm>
          <a:prstGeom prst="rect">
            <a:avLst/>
          </a:prstGeom>
          <a:solidFill>
            <a:srgbClr val="CFB87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900">
                <a:solidFill>
                  <a:schemeClr val="tx1"/>
                </a:solidFill>
                <a:latin typeface="Arial" panose="020B0604020202020204" pitchFamily="34" charset="0"/>
              </a:defRPr>
            </a:lvl1pPr>
            <a:lvl2pPr marL="742950" indent="-285750">
              <a:defRPr sz="5900">
                <a:solidFill>
                  <a:schemeClr val="tx1"/>
                </a:solidFill>
                <a:latin typeface="Arial" panose="020B0604020202020204" pitchFamily="34" charset="0"/>
              </a:defRPr>
            </a:lvl2pPr>
            <a:lvl3pPr marL="1143000" indent="-228600">
              <a:defRPr sz="5900">
                <a:solidFill>
                  <a:schemeClr val="tx1"/>
                </a:solidFill>
                <a:latin typeface="Arial" panose="020B0604020202020204" pitchFamily="34" charset="0"/>
              </a:defRPr>
            </a:lvl3pPr>
            <a:lvl4pPr marL="1600200" indent="-228600">
              <a:defRPr sz="5900">
                <a:solidFill>
                  <a:schemeClr val="tx1"/>
                </a:solidFill>
                <a:latin typeface="Arial" panose="020B0604020202020204" pitchFamily="34" charset="0"/>
              </a:defRPr>
            </a:lvl4pPr>
            <a:lvl5pPr marL="2057400" indent="-228600">
              <a:defRPr sz="5900">
                <a:solidFill>
                  <a:schemeClr val="tx1"/>
                </a:solidFill>
                <a:latin typeface="Arial" panose="020B0604020202020204" pitchFamily="34" charset="0"/>
              </a:defRPr>
            </a:lvl5pPr>
            <a:lvl6pPr marL="2514600" indent="-228600" eaLnBrk="0" fontAlgn="base" hangingPunct="0">
              <a:spcBef>
                <a:spcPct val="0"/>
              </a:spcBef>
              <a:spcAft>
                <a:spcPct val="0"/>
              </a:spcAft>
              <a:defRPr sz="5900">
                <a:solidFill>
                  <a:schemeClr val="tx1"/>
                </a:solidFill>
                <a:latin typeface="Arial" panose="020B0604020202020204" pitchFamily="34" charset="0"/>
              </a:defRPr>
            </a:lvl6pPr>
            <a:lvl7pPr marL="2971800" indent="-228600" eaLnBrk="0" fontAlgn="base" hangingPunct="0">
              <a:spcBef>
                <a:spcPct val="0"/>
              </a:spcBef>
              <a:spcAft>
                <a:spcPct val="0"/>
              </a:spcAft>
              <a:defRPr sz="5900">
                <a:solidFill>
                  <a:schemeClr val="tx1"/>
                </a:solidFill>
                <a:latin typeface="Arial" panose="020B0604020202020204" pitchFamily="34" charset="0"/>
              </a:defRPr>
            </a:lvl7pPr>
            <a:lvl8pPr marL="3429000" indent="-228600" eaLnBrk="0" fontAlgn="base" hangingPunct="0">
              <a:spcBef>
                <a:spcPct val="0"/>
              </a:spcBef>
              <a:spcAft>
                <a:spcPct val="0"/>
              </a:spcAft>
              <a:defRPr sz="5900">
                <a:solidFill>
                  <a:schemeClr val="tx1"/>
                </a:solidFill>
                <a:latin typeface="Arial" panose="020B0604020202020204" pitchFamily="34" charset="0"/>
              </a:defRPr>
            </a:lvl8pPr>
            <a:lvl9pPr marL="3886200" indent="-228600" eaLnBrk="0" fontAlgn="base" hangingPunct="0">
              <a:spcBef>
                <a:spcPct val="0"/>
              </a:spcBef>
              <a:spcAft>
                <a:spcPct val="0"/>
              </a:spcAft>
              <a:defRPr sz="5900">
                <a:solidFill>
                  <a:schemeClr val="tx1"/>
                </a:solidFill>
                <a:latin typeface="Arial" panose="020B0604020202020204" pitchFamily="34" charset="0"/>
              </a:defRPr>
            </a:lvl9pPr>
          </a:lstStyle>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a:p>
            <a:endParaRPr lang="en-US" altLang="en-US" sz="900" dirty="0"/>
          </a:p>
        </p:txBody>
      </p:sp>
      <p:sp>
        <p:nvSpPr>
          <p:cNvPr id="4102" name="Text Box 14">
            <a:extLst>
              <a:ext uri="{FF2B5EF4-FFF2-40B4-BE49-F238E27FC236}">
                <a16:creationId xmlns:a16="http://schemas.microsoft.com/office/drawing/2014/main" id="{3A675B8A-651E-4302-E348-D6471A92FB18}"/>
              </a:ext>
            </a:extLst>
          </p:cNvPr>
          <p:cNvSpPr txBox="1">
            <a:spLocks noChangeArrowheads="1"/>
          </p:cNvSpPr>
          <p:nvPr/>
        </p:nvSpPr>
        <p:spPr bwMode="auto">
          <a:xfrm>
            <a:off x="4413250" y="3272390"/>
            <a:ext cx="24079200"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eaLnBrk="1" hangingPunct="1">
              <a:lnSpc>
                <a:spcPct val="80000"/>
              </a:lnSpc>
              <a:spcBef>
                <a:spcPct val="0"/>
              </a:spcBef>
              <a:buFontTx/>
              <a:buNone/>
            </a:pPr>
            <a:r>
              <a:rPr lang="en-US" altLang="en-US" sz="3600" b="1" dirty="0"/>
              <a:t>Jennifer Daley, RN BSN, MPH, MSN-S, FNP-S</a:t>
            </a:r>
          </a:p>
          <a:p>
            <a:pPr algn="ctr" eaLnBrk="1" hangingPunct="1">
              <a:lnSpc>
                <a:spcPct val="80000"/>
              </a:lnSpc>
              <a:spcBef>
                <a:spcPct val="0"/>
              </a:spcBef>
              <a:buFontTx/>
              <a:buNone/>
            </a:pPr>
            <a:endParaRPr lang="en-US" altLang="en-US" sz="3600" dirty="0"/>
          </a:p>
          <a:p>
            <a:pPr algn="ctr" eaLnBrk="1" hangingPunct="1">
              <a:lnSpc>
                <a:spcPct val="80000"/>
              </a:lnSpc>
              <a:spcBef>
                <a:spcPct val="0"/>
              </a:spcBef>
              <a:buFontTx/>
              <a:buNone/>
            </a:pPr>
            <a:r>
              <a:rPr lang="en-US" altLang="en-US" sz="3600" dirty="0"/>
              <a:t>University of Colorado Anschutz Medical Campus, College of Nursing, Aurora, CO </a:t>
            </a:r>
          </a:p>
        </p:txBody>
      </p:sp>
      <p:sp>
        <p:nvSpPr>
          <p:cNvPr id="3076" name="Rectangle 323">
            <a:extLst>
              <a:ext uri="{FF2B5EF4-FFF2-40B4-BE49-F238E27FC236}">
                <a16:creationId xmlns:a16="http://schemas.microsoft.com/office/drawing/2014/main" id="{84B9BA6F-D976-D18B-7EDD-F2DE28D8D462}"/>
              </a:ext>
            </a:extLst>
          </p:cNvPr>
          <p:cNvSpPr>
            <a:spLocks noChangeArrowheads="1"/>
          </p:cNvSpPr>
          <p:nvPr/>
        </p:nvSpPr>
        <p:spPr bwMode="auto">
          <a:xfrm>
            <a:off x="158839" y="4993481"/>
            <a:ext cx="8616194" cy="2812278"/>
          </a:xfrm>
          <a:prstGeom prst="rect">
            <a:avLst/>
          </a:prstGeom>
          <a:solidFill>
            <a:schemeClr val="accent3">
              <a:lumMod val="50000"/>
            </a:schemeClr>
          </a:solidFill>
          <a:ln w="28575">
            <a:solidFill>
              <a:schemeClr val="tx1"/>
            </a:solidFill>
            <a:miter lim="800000"/>
            <a:headEnd/>
            <a:tailEnd/>
          </a:ln>
          <a:effectLst/>
        </p:spPr>
        <p:txBody>
          <a:bodyPr tIns="137160"/>
          <a:lstStyle>
            <a:lvl1pPr marL="228600" indent="-228600" defTabSz="2978150" eaLnBrk="0" hangingPunct="0">
              <a:defRPr sz="5900">
                <a:solidFill>
                  <a:schemeClr val="tx1"/>
                </a:solidFill>
                <a:latin typeface="Arial" charset="0"/>
              </a:defRPr>
            </a:lvl1pPr>
            <a:lvl2pPr marL="742950" indent="-285750" defTabSz="2978150" eaLnBrk="0" hangingPunct="0">
              <a:defRPr sz="5900">
                <a:solidFill>
                  <a:schemeClr val="tx1"/>
                </a:solidFill>
                <a:latin typeface="Arial" charset="0"/>
              </a:defRPr>
            </a:lvl2pPr>
            <a:lvl3pPr marL="1143000" indent="-228600" defTabSz="2978150" eaLnBrk="0" hangingPunct="0">
              <a:defRPr sz="5900">
                <a:solidFill>
                  <a:schemeClr val="tx1"/>
                </a:solidFill>
                <a:latin typeface="Arial" charset="0"/>
              </a:defRPr>
            </a:lvl3pPr>
            <a:lvl4pPr marL="1600200" indent="-228600" defTabSz="2978150" eaLnBrk="0" hangingPunct="0">
              <a:defRPr sz="5900">
                <a:solidFill>
                  <a:schemeClr val="tx1"/>
                </a:solidFill>
                <a:latin typeface="Arial" charset="0"/>
              </a:defRPr>
            </a:lvl4pPr>
            <a:lvl5pPr marL="2057400" indent="-228600" defTabSz="2978150" eaLnBrk="0" hangingPunct="0">
              <a:defRPr sz="5900">
                <a:solidFill>
                  <a:schemeClr val="tx1"/>
                </a:solidFill>
                <a:latin typeface="Arial" charset="0"/>
              </a:defRPr>
            </a:lvl5pPr>
            <a:lvl6pPr marL="2514600" indent="-228600" defTabSz="2978150" eaLnBrk="0" fontAlgn="base" hangingPunct="0">
              <a:spcBef>
                <a:spcPct val="0"/>
              </a:spcBef>
              <a:spcAft>
                <a:spcPct val="0"/>
              </a:spcAft>
              <a:defRPr sz="5900">
                <a:solidFill>
                  <a:schemeClr val="tx1"/>
                </a:solidFill>
                <a:latin typeface="Arial" charset="0"/>
              </a:defRPr>
            </a:lvl6pPr>
            <a:lvl7pPr marL="2971800" indent="-228600" defTabSz="2978150" eaLnBrk="0" fontAlgn="base" hangingPunct="0">
              <a:spcBef>
                <a:spcPct val="0"/>
              </a:spcBef>
              <a:spcAft>
                <a:spcPct val="0"/>
              </a:spcAft>
              <a:defRPr sz="5900">
                <a:solidFill>
                  <a:schemeClr val="tx1"/>
                </a:solidFill>
                <a:latin typeface="Arial" charset="0"/>
              </a:defRPr>
            </a:lvl7pPr>
            <a:lvl8pPr marL="3429000" indent="-228600" defTabSz="2978150" eaLnBrk="0" fontAlgn="base" hangingPunct="0">
              <a:spcBef>
                <a:spcPct val="0"/>
              </a:spcBef>
              <a:spcAft>
                <a:spcPct val="0"/>
              </a:spcAft>
              <a:defRPr sz="5900">
                <a:solidFill>
                  <a:schemeClr val="tx1"/>
                </a:solidFill>
                <a:latin typeface="Arial" charset="0"/>
              </a:defRPr>
            </a:lvl8pPr>
            <a:lvl9pPr marL="3886200" indent="-228600" defTabSz="2978150" eaLnBrk="0" fontAlgn="base" hangingPunct="0">
              <a:spcBef>
                <a:spcPct val="0"/>
              </a:spcBef>
              <a:spcAft>
                <a:spcPct val="0"/>
              </a:spcAft>
              <a:defRPr sz="5900">
                <a:solidFill>
                  <a:schemeClr val="tx1"/>
                </a:solidFill>
                <a:latin typeface="Arial" charset="0"/>
              </a:defRPr>
            </a:lvl9pPr>
          </a:lstStyle>
          <a:p>
            <a:pPr algn="ctr">
              <a:defRPr/>
            </a:pPr>
            <a:r>
              <a:rPr lang="en-US" altLang="en-US" sz="3200" b="1" dirty="0">
                <a:solidFill>
                  <a:schemeClr val="bg1"/>
                </a:solidFill>
                <a:latin typeface="+mn-lt"/>
              </a:rPr>
              <a:t>PICO</a:t>
            </a:r>
          </a:p>
          <a:p>
            <a:pPr>
              <a:defRPr/>
            </a:pPr>
            <a:r>
              <a:rPr lang="en-US" altLang="en-US" sz="2800" dirty="0">
                <a:solidFill>
                  <a:schemeClr val="bg1"/>
                </a:solidFill>
                <a:latin typeface="+mn-lt"/>
              </a:rPr>
              <a:t>	In perimenopausal and menopausal women experiencing depression, how does hormone therapy alone compared to hormone therapy plus an antidepressant affect their depressive symptoms?</a:t>
            </a:r>
          </a:p>
          <a:p>
            <a:pPr>
              <a:defRPr/>
            </a:pPr>
            <a:endParaRPr lang="en-US" altLang="en-US" sz="2800" dirty="0">
              <a:solidFill>
                <a:schemeClr val="bg1"/>
              </a:solidFill>
              <a:latin typeface="+mn-lt"/>
            </a:endParaRPr>
          </a:p>
          <a:p>
            <a:pPr algn="ctr">
              <a:defRPr/>
            </a:pPr>
            <a:endParaRPr lang="en-US" altLang="en-US" sz="100" b="1" spc="300" dirty="0">
              <a:solidFill>
                <a:schemeClr val="bg1"/>
              </a:solidFill>
              <a:latin typeface="Times New Roman" pitchFamily="18" charset="0"/>
            </a:endParaRPr>
          </a:p>
          <a:p>
            <a:pPr>
              <a:defRPr/>
            </a:pPr>
            <a:r>
              <a:rPr lang="en-US" altLang="en-US" sz="2800" b="1" dirty="0">
                <a:solidFill>
                  <a:schemeClr val="bg1"/>
                </a:solidFill>
              </a:rPr>
              <a:t>  </a:t>
            </a:r>
            <a:endParaRPr lang="en-US" altLang="en-US" sz="2200" b="1" dirty="0">
              <a:solidFill>
                <a:schemeClr val="bg1"/>
              </a:solidFill>
            </a:endParaRPr>
          </a:p>
        </p:txBody>
      </p:sp>
      <p:sp>
        <p:nvSpPr>
          <p:cNvPr id="4101" name="Rectangle 324">
            <a:extLst>
              <a:ext uri="{FF2B5EF4-FFF2-40B4-BE49-F238E27FC236}">
                <a16:creationId xmlns:a16="http://schemas.microsoft.com/office/drawing/2014/main" id="{E89C0166-217E-C4F1-A2EA-00CC836F4D78}"/>
              </a:ext>
            </a:extLst>
          </p:cNvPr>
          <p:cNvSpPr>
            <a:spLocks noChangeArrowheads="1"/>
          </p:cNvSpPr>
          <p:nvPr/>
        </p:nvSpPr>
        <p:spPr bwMode="auto">
          <a:xfrm>
            <a:off x="192088" y="7976287"/>
            <a:ext cx="8582945" cy="3284354"/>
          </a:xfrm>
          <a:prstGeom prst="rect">
            <a:avLst/>
          </a:prstGeom>
          <a:solidFill>
            <a:schemeClr val="accent3">
              <a:lumMod val="50000"/>
            </a:schemeClr>
          </a:solidFill>
          <a:ln w="28575">
            <a:solidFill>
              <a:srgbClr val="000000"/>
            </a:solidFill>
            <a:miter lim="800000"/>
            <a:headEnd/>
            <a:tailEnd/>
          </a:ln>
          <a:effectLst/>
        </p:spPr>
        <p:txBody>
          <a:bodyPr tIns="137160"/>
          <a:lstStyle>
            <a:lvl1pPr marL="228600" indent="-228600"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a:spcBef>
                <a:spcPct val="0"/>
              </a:spcBef>
              <a:buFontTx/>
              <a:buNone/>
              <a:defRPr/>
            </a:pPr>
            <a:r>
              <a:rPr lang="en-US" altLang="en-US" sz="3200" b="1" dirty="0">
                <a:solidFill>
                  <a:schemeClr val="bg1"/>
                </a:solidFill>
                <a:latin typeface="+mn-lt"/>
              </a:rPr>
              <a:t>Background</a:t>
            </a:r>
          </a:p>
          <a:p>
            <a:pPr>
              <a:spcBef>
                <a:spcPct val="0"/>
              </a:spcBef>
              <a:buClr>
                <a:schemeClr val="accent3"/>
              </a:buClr>
              <a:defRPr/>
            </a:pPr>
            <a:r>
              <a:rPr lang="en-US" altLang="en-US" sz="2200" dirty="0">
                <a:solidFill>
                  <a:schemeClr val="bg1"/>
                </a:solidFill>
                <a:latin typeface="+mn-lt"/>
              </a:rPr>
              <a:t>80% of  perimenopausal and menopausal women experience signs and symptoms related to the fluctuating hormones during the transition from menstruation to menopause.</a:t>
            </a:r>
            <a:r>
              <a:rPr lang="en-US" altLang="en-US" sz="2200" baseline="30000" dirty="0">
                <a:solidFill>
                  <a:schemeClr val="bg1"/>
                </a:solidFill>
                <a:latin typeface="+mn-lt"/>
              </a:rPr>
              <a:t>6</a:t>
            </a:r>
          </a:p>
          <a:p>
            <a:pPr marL="0" indent="0">
              <a:spcBef>
                <a:spcPct val="0"/>
              </a:spcBef>
              <a:buClr>
                <a:schemeClr val="accent3"/>
              </a:buClr>
              <a:buNone/>
              <a:defRPr/>
            </a:pPr>
            <a:endParaRPr lang="en-US" altLang="en-US" sz="2200" baseline="30000" dirty="0">
              <a:solidFill>
                <a:schemeClr val="bg1"/>
              </a:solidFill>
              <a:latin typeface="+mn-lt"/>
            </a:endParaRPr>
          </a:p>
          <a:p>
            <a:pPr>
              <a:spcBef>
                <a:spcPct val="0"/>
              </a:spcBef>
              <a:buClr>
                <a:schemeClr val="accent3"/>
              </a:buClr>
              <a:defRPr/>
            </a:pPr>
            <a:r>
              <a:rPr lang="en-US" altLang="en-US" sz="2200" dirty="0">
                <a:solidFill>
                  <a:schemeClr val="bg1"/>
                </a:solidFill>
                <a:latin typeface="+mn-lt"/>
              </a:rPr>
              <a:t>The Study of Women’s Health Across the Nation reported higher Center for Epidemiological Studies Depression Scale (CESD) scores in perimenopausal and menopausal women.</a:t>
            </a:r>
            <a:r>
              <a:rPr lang="en-US" altLang="en-US" sz="2200" baseline="30000" dirty="0">
                <a:solidFill>
                  <a:schemeClr val="bg1"/>
                </a:solidFill>
                <a:latin typeface="+mn-lt"/>
              </a:rPr>
              <a:t>2</a:t>
            </a:r>
            <a:endParaRPr lang="en-US" altLang="en-US" sz="2200" dirty="0">
              <a:solidFill>
                <a:schemeClr val="bg1"/>
              </a:solidFill>
              <a:latin typeface="+mn-lt"/>
            </a:endParaRPr>
          </a:p>
          <a:p>
            <a:pPr algn="ctr">
              <a:spcBef>
                <a:spcPct val="0"/>
              </a:spcBef>
              <a:buFontTx/>
              <a:buNone/>
              <a:defRPr/>
            </a:pPr>
            <a:endParaRPr lang="en-US" altLang="en-US" sz="300" b="1" dirty="0">
              <a:solidFill>
                <a:schemeClr val="bg1"/>
              </a:solidFill>
              <a:latin typeface="+mn-lt"/>
            </a:endParaRPr>
          </a:p>
        </p:txBody>
      </p:sp>
      <p:sp>
        <p:nvSpPr>
          <p:cNvPr id="4" name="Rectangle 325">
            <a:extLst>
              <a:ext uri="{FF2B5EF4-FFF2-40B4-BE49-F238E27FC236}">
                <a16:creationId xmlns:a16="http://schemas.microsoft.com/office/drawing/2014/main" id="{CA739A42-6D48-55B4-5C83-E3F579D1D39B}"/>
              </a:ext>
            </a:extLst>
          </p:cNvPr>
          <p:cNvSpPr>
            <a:spLocks noChangeArrowheads="1"/>
          </p:cNvSpPr>
          <p:nvPr/>
        </p:nvSpPr>
        <p:spPr bwMode="auto">
          <a:xfrm>
            <a:off x="192088" y="11425733"/>
            <a:ext cx="8582945" cy="4608464"/>
          </a:xfrm>
          <a:prstGeom prst="rect">
            <a:avLst/>
          </a:prstGeom>
          <a:solidFill>
            <a:schemeClr val="accent3">
              <a:lumMod val="50000"/>
            </a:schemeClr>
          </a:solidFill>
          <a:ln w="28575">
            <a:solidFill>
              <a:srgbClr val="000000"/>
            </a:solidFill>
            <a:miter lim="800000"/>
            <a:headEnd/>
            <a:tailEnd/>
          </a:ln>
          <a:effectLst/>
        </p:spPr>
        <p:txBody>
          <a:bodyPr tIns="137160"/>
          <a:lstStyle>
            <a:lvl1pPr marL="228600" indent="-228600"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a:buFontTx/>
              <a:buNone/>
              <a:defRPr/>
            </a:pPr>
            <a:r>
              <a:rPr lang="en-US" altLang="en-US" sz="3200" b="1" dirty="0">
                <a:solidFill>
                  <a:schemeClr val="bg1"/>
                </a:solidFill>
                <a:latin typeface="+mn-lt"/>
              </a:rPr>
              <a:t>Pathophysiology</a:t>
            </a:r>
          </a:p>
          <a:p>
            <a:pPr>
              <a:defRPr/>
            </a:pPr>
            <a:r>
              <a:rPr lang="en-US" altLang="en-US" sz="2200" dirty="0">
                <a:solidFill>
                  <a:schemeClr val="bg1"/>
                </a:solidFill>
                <a:latin typeface="+mn-lt"/>
              </a:rPr>
              <a:t>As ovaries age and follicles fail the secretion of estrogen and progesterone fluctuate widely until the ovaries shutdown and low levels of estrogen are maintained.</a:t>
            </a:r>
            <a:r>
              <a:rPr lang="en-US" altLang="en-US" sz="2200" baseline="30000" dirty="0">
                <a:solidFill>
                  <a:schemeClr val="bg1"/>
                </a:solidFill>
                <a:latin typeface="+mn-lt"/>
              </a:rPr>
              <a:t>2</a:t>
            </a:r>
            <a:endParaRPr lang="en-US" altLang="en-US" sz="2200" dirty="0">
              <a:solidFill>
                <a:schemeClr val="bg1"/>
              </a:solidFill>
              <a:latin typeface="+mn-lt"/>
            </a:endParaRPr>
          </a:p>
          <a:p>
            <a:pPr>
              <a:defRPr/>
            </a:pPr>
            <a:r>
              <a:rPr lang="en-US" altLang="en-US" sz="2200" dirty="0">
                <a:solidFill>
                  <a:schemeClr val="bg1"/>
                </a:solidFill>
                <a:latin typeface="+mn-lt"/>
              </a:rPr>
              <a:t>Areas of the brain that regulate mood and emotions have estrogen, progesterone, and aldosterone receptors suggesting that the fluctuations of hormone levels may contribute to mood changes.</a:t>
            </a:r>
            <a:r>
              <a:rPr lang="en-US" altLang="en-US" sz="2200" baseline="30000" dirty="0">
                <a:solidFill>
                  <a:schemeClr val="bg1"/>
                </a:solidFill>
                <a:latin typeface="+mn-lt"/>
              </a:rPr>
              <a:t>2</a:t>
            </a:r>
          </a:p>
          <a:p>
            <a:pPr>
              <a:defRPr/>
            </a:pPr>
            <a:r>
              <a:rPr lang="en-US" altLang="en-US" sz="2200" dirty="0">
                <a:solidFill>
                  <a:schemeClr val="bg1"/>
                </a:solidFill>
                <a:latin typeface="+mn-lt"/>
              </a:rPr>
              <a:t>Estrogen regulates the synthesis, uptake, and number of receptors for serotonin, dopamine, and norepinephrine. Decreases in these hormones are involved in the pathogenesis of depression and anxiety.</a:t>
            </a:r>
            <a:r>
              <a:rPr lang="en-US" altLang="en-US" sz="2200" baseline="30000" dirty="0">
                <a:solidFill>
                  <a:schemeClr val="bg1"/>
                </a:solidFill>
                <a:latin typeface="+mn-lt"/>
              </a:rPr>
              <a:t>2</a:t>
            </a:r>
            <a:endParaRPr lang="en-US" altLang="en-US" sz="2200" dirty="0">
              <a:solidFill>
                <a:schemeClr val="bg1"/>
              </a:solidFill>
              <a:latin typeface="+mn-lt"/>
            </a:endParaRPr>
          </a:p>
        </p:txBody>
      </p:sp>
      <p:sp>
        <p:nvSpPr>
          <p:cNvPr id="3089" name="Rectangle 340">
            <a:extLst>
              <a:ext uri="{FF2B5EF4-FFF2-40B4-BE49-F238E27FC236}">
                <a16:creationId xmlns:a16="http://schemas.microsoft.com/office/drawing/2014/main" id="{09800C45-7474-6989-FB45-23E12DDE768F}"/>
              </a:ext>
            </a:extLst>
          </p:cNvPr>
          <p:cNvSpPr>
            <a:spLocks noChangeArrowheads="1"/>
          </p:cNvSpPr>
          <p:nvPr/>
        </p:nvSpPr>
        <p:spPr bwMode="auto">
          <a:xfrm>
            <a:off x="24028231" y="13917292"/>
            <a:ext cx="8658807" cy="3984344"/>
          </a:xfrm>
          <a:prstGeom prst="rect">
            <a:avLst/>
          </a:prstGeom>
          <a:solidFill>
            <a:schemeClr val="accent3">
              <a:lumMod val="50000"/>
            </a:schemeClr>
          </a:solidFill>
          <a:ln w="28575">
            <a:solidFill>
              <a:srgbClr val="000000"/>
            </a:solidFill>
            <a:miter lim="800000"/>
            <a:headEnd/>
            <a:tailEnd/>
          </a:ln>
          <a:effectLst/>
        </p:spPr>
        <p:txBody>
          <a:bodyPr tIns="137160"/>
          <a:lstStyle>
            <a:lvl1pPr marL="228600" indent="-228600" defTabSz="2978150" eaLnBrk="0" hangingPunct="0">
              <a:defRPr sz="5900">
                <a:solidFill>
                  <a:schemeClr val="tx1"/>
                </a:solidFill>
                <a:latin typeface="Arial" charset="0"/>
              </a:defRPr>
            </a:lvl1pPr>
            <a:lvl2pPr marL="742950" indent="-285750" defTabSz="2978150" eaLnBrk="0" hangingPunct="0">
              <a:defRPr sz="5900">
                <a:solidFill>
                  <a:schemeClr val="tx1"/>
                </a:solidFill>
                <a:latin typeface="Arial" charset="0"/>
              </a:defRPr>
            </a:lvl2pPr>
            <a:lvl3pPr marL="1143000" indent="-228600" defTabSz="2978150" eaLnBrk="0" hangingPunct="0">
              <a:defRPr sz="5900">
                <a:solidFill>
                  <a:schemeClr val="tx1"/>
                </a:solidFill>
                <a:latin typeface="Arial" charset="0"/>
              </a:defRPr>
            </a:lvl3pPr>
            <a:lvl4pPr marL="1600200" indent="-228600" defTabSz="2978150" eaLnBrk="0" hangingPunct="0">
              <a:defRPr sz="5900">
                <a:solidFill>
                  <a:schemeClr val="tx1"/>
                </a:solidFill>
                <a:latin typeface="Arial" charset="0"/>
              </a:defRPr>
            </a:lvl4pPr>
            <a:lvl5pPr marL="2057400" indent="-228600" defTabSz="2978150" eaLnBrk="0" hangingPunct="0">
              <a:defRPr sz="5900">
                <a:solidFill>
                  <a:schemeClr val="tx1"/>
                </a:solidFill>
                <a:latin typeface="Arial" charset="0"/>
              </a:defRPr>
            </a:lvl5pPr>
            <a:lvl6pPr marL="2514600" indent="-228600" defTabSz="2978150" eaLnBrk="0" fontAlgn="base" hangingPunct="0">
              <a:spcBef>
                <a:spcPct val="0"/>
              </a:spcBef>
              <a:spcAft>
                <a:spcPct val="0"/>
              </a:spcAft>
              <a:defRPr sz="5900">
                <a:solidFill>
                  <a:schemeClr val="tx1"/>
                </a:solidFill>
                <a:latin typeface="Arial" charset="0"/>
              </a:defRPr>
            </a:lvl6pPr>
            <a:lvl7pPr marL="2971800" indent="-228600" defTabSz="2978150" eaLnBrk="0" fontAlgn="base" hangingPunct="0">
              <a:spcBef>
                <a:spcPct val="0"/>
              </a:spcBef>
              <a:spcAft>
                <a:spcPct val="0"/>
              </a:spcAft>
              <a:defRPr sz="5900">
                <a:solidFill>
                  <a:schemeClr val="tx1"/>
                </a:solidFill>
                <a:latin typeface="Arial" charset="0"/>
              </a:defRPr>
            </a:lvl7pPr>
            <a:lvl8pPr marL="3429000" indent="-228600" defTabSz="2978150" eaLnBrk="0" fontAlgn="base" hangingPunct="0">
              <a:spcBef>
                <a:spcPct val="0"/>
              </a:spcBef>
              <a:spcAft>
                <a:spcPct val="0"/>
              </a:spcAft>
              <a:defRPr sz="5900">
                <a:solidFill>
                  <a:schemeClr val="tx1"/>
                </a:solidFill>
                <a:latin typeface="Arial" charset="0"/>
              </a:defRPr>
            </a:lvl8pPr>
            <a:lvl9pPr marL="3886200" indent="-228600" defTabSz="2978150" eaLnBrk="0" fontAlgn="base" hangingPunct="0">
              <a:spcBef>
                <a:spcPct val="0"/>
              </a:spcBef>
              <a:spcAft>
                <a:spcPct val="0"/>
              </a:spcAft>
              <a:defRPr sz="5900">
                <a:solidFill>
                  <a:schemeClr val="tx1"/>
                </a:solidFill>
                <a:latin typeface="Arial" charset="0"/>
              </a:defRPr>
            </a:lvl9pPr>
          </a:lstStyle>
          <a:p>
            <a:pPr algn="ctr">
              <a:defRPr/>
            </a:pPr>
            <a:r>
              <a:rPr lang="en-US" altLang="en-US" sz="3200" b="1" dirty="0">
                <a:solidFill>
                  <a:schemeClr val="bg1"/>
                </a:solidFill>
              </a:rPr>
              <a:t>Application to Practice</a:t>
            </a:r>
          </a:p>
          <a:p>
            <a:pPr algn="ctr">
              <a:defRPr/>
            </a:pPr>
            <a:endParaRPr lang="en-US" altLang="en-US" sz="100" b="1" spc="300" dirty="0">
              <a:solidFill>
                <a:schemeClr val="bg1"/>
              </a:solidFill>
              <a:latin typeface="+mn-lt"/>
            </a:endParaRPr>
          </a:p>
          <a:p>
            <a:pPr marL="342900" indent="-342900">
              <a:buFont typeface="Arial" panose="020B0604020202020204" pitchFamily="34" charset="0"/>
              <a:buChar char="•"/>
              <a:defRPr/>
            </a:pPr>
            <a:r>
              <a:rPr lang="en-US" altLang="en-US" sz="2100" dirty="0">
                <a:solidFill>
                  <a:schemeClr val="bg1"/>
                </a:solidFill>
                <a:latin typeface="+mn-lt"/>
              </a:rPr>
              <a:t>Compelling evidence for prescribing HRT alone or HRT with an antidepressant to treat depressive symptoms during perimenopause and menopause.</a:t>
            </a:r>
          </a:p>
          <a:p>
            <a:pPr marL="342900" indent="-342900">
              <a:buFont typeface="Arial" panose="020B0604020202020204" pitchFamily="34" charset="0"/>
              <a:buChar char="•"/>
              <a:defRPr/>
            </a:pPr>
            <a:r>
              <a:rPr lang="en-US" altLang="en-US" sz="2100" dirty="0">
                <a:solidFill>
                  <a:schemeClr val="bg1"/>
                </a:solidFill>
                <a:latin typeface="+mn-lt"/>
              </a:rPr>
              <a:t>Within our scope of practice to discuss using HRT alone or HRT and an antidepressant with our perimenopausal and menopausal patients.</a:t>
            </a:r>
          </a:p>
          <a:p>
            <a:pPr marL="342900" indent="-342900">
              <a:buFont typeface="Arial" panose="020B0604020202020204" pitchFamily="34" charset="0"/>
              <a:buChar char="•"/>
              <a:defRPr/>
            </a:pPr>
            <a:r>
              <a:rPr lang="en-US" altLang="en-US" sz="2100" dirty="0">
                <a:solidFill>
                  <a:schemeClr val="bg1"/>
                </a:solidFill>
                <a:latin typeface="+mn-lt"/>
              </a:rPr>
              <a:t>Need more studies including RCTs that directly compare HRT alone to HRT plus an antidepressant.</a:t>
            </a:r>
          </a:p>
          <a:p>
            <a:pPr marL="342900" indent="-342900">
              <a:buFont typeface="Arial" panose="020B0604020202020204" pitchFamily="34" charset="0"/>
              <a:buChar char="•"/>
              <a:defRPr/>
            </a:pPr>
            <a:r>
              <a:rPr lang="en-US" altLang="en-US" sz="2100" dirty="0">
                <a:solidFill>
                  <a:schemeClr val="bg1"/>
                </a:solidFill>
                <a:latin typeface="+mn-lt"/>
              </a:rPr>
              <a:t>Also need studies that includes a more diverse population that matches our patient populations.</a:t>
            </a:r>
          </a:p>
        </p:txBody>
      </p:sp>
      <p:sp>
        <p:nvSpPr>
          <p:cNvPr id="4105" name="Rectangle 341">
            <a:extLst>
              <a:ext uri="{FF2B5EF4-FFF2-40B4-BE49-F238E27FC236}">
                <a16:creationId xmlns:a16="http://schemas.microsoft.com/office/drawing/2014/main" id="{F8A95B17-897E-E27D-CD7F-BB456232E5E2}"/>
              </a:ext>
            </a:extLst>
          </p:cNvPr>
          <p:cNvSpPr>
            <a:spLocks noChangeArrowheads="1"/>
          </p:cNvSpPr>
          <p:nvPr/>
        </p:nvSpPr>
        <p:spPr bwMode="auto">
          <a:xfrm>
            <a:off x="24048622" y="18189658"/>
            <a:ext cx="8623716" cy="931862"/>
          </a:xfrm>
          <a:prstGeom prst="rect">
            <a:avLst/>
          </a:prstGeom>
          <a:solidFill>
            <a:srgbClr val="CFB87C"/>
          </a:solidFill>
          <a:ln w="28575">
            <a:solidFill>
              <a:srgbClr val="000000"/>
            </a:solidFill>
            <a:miter lim="800000"/>
            <a:headEnd/>
            <a:tailEnd/>
          </a:ln>
          <a:effectLst/>
        </p:spPr>
        <p:txBody>
          <a:bodyPr tIns="137160"/>
          <a:lstStyle>
            <a:lvl1pPr marL="228600" indent="-228600"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a:spcBef>
                <a:spcPct val="0"/>
              </a:spcBef>
              <a:buFontTx/>
              <a:buNone/>
              <a:defRPr/>
            </a:pPr>
            <a:r>
              <a:rPr lang="en-US" altLang="en-US" sz="2000" b="1" dirty="0">
                <a:latin typeface="+mn-lt"/>
              </a:rPr>
              <a:t>Contact Information</a:t>
            </a:r>
          </a:p>
          <a:p>
            <a:pPr algn="ctr">
              <a:spcBef>
                <a:spcPct val="0"/>
              </a:spcBef>
              <a:buFontTx/>
              <a:buNone/>
              <a:defRPr/>
            </a:pPr>
            <a:r>
              <a:rPr lang="en-US" altLang="en-US" sz="2000" dirty="0">
                <a:latin typeface="+mn-lt"/>
              </a:rPr>
              <a:t>Jennifer.daley@cuanschutz.edu</a:t>
            </a:r>
          </a:p>
        </p:txBody>
      </p:sp>
      <p:pic>
        <p:nvPicPr>
          <p:cNvPr id="4110" name="Picture 3">
            <a:extLst>
              <a:ext uri="{FF2B5EF4-FFF2-40B4-BE49-F238E27FC236}">
                <a16:creationId xmlns:a16="http://schemas.microsoft.com/office/drawing/2014/main" id="{562BDDD3-53DC-EA0D-FF73-4418562DA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663775" y="2828925"/>
            <a:ext cx="41068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25">
            <a:extLst>
              <a:ext uri="{FF2B5EF4-FFF2-40B4-BE49-F238E27FC236}">
                <a16:creationId xmlns:a16="http://schemas.microsoft.com/office/drawing/2014/main" id="{D2C9396C-67DB-BB65-5AA1-113A30DE1067}"/>
              </a:ext>
            </a:extLst>
          </p:cNvPr>
          <p:cNvSpPr>
            <a:spLocks noChangeArrowheads="1"/>
          </p:cNvSpPr>
          <p:nvPr/>
        </p:nvSpPr>
        <p:spPr bwMode="auto">
          <a:xfrm>
            <a:off x="171451" y="16199043"/>
            <a:ext cx="5352019" cy="2812278"/>
          </a:xfrm>
          <a:prstGeom prst="rect">
            <a:avLst/>
          </a:prstGeom>
          <a:solidFill>
            <a:schemeClr val="accent3">
              <a:lumMod val="50000"/>
            </a:schemeClr>
          </a:solidFill>
          <a:ln w="28575">
            <a:solidFill>
              <a:srgbClr val="000000"/>
            </a:solidFill>
            <a:miter lim="800000"/>
            <a:headEnd/>
            <a:tailEnd/>
          </a:ln>
          <a:effectLst/>
        </p:spPr>
        <p:txBody>
          <a:bodyPr tIns="137160"/>
          <a:lstStyle>
            <a:lvl1pPr marL="228600" indent="-228600"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a:buFontTx/>
              <a:buNone/>
              <a:defRPr/>
            </a:pPr>
            <a:r>
              <a:rPr lang="en-US" altLang="en-US" sz="3200" b="1" dirty="0">
                <a:solidFill>
                  <a:schemeClr val="bg1"/>
                </a:solidFill>
                <a:latin typeface="+mn-lt"/>
              </a:rPr>
              <a:t>Pharmacology</a:t>
            </a:r>
          </a:p>
          <a:p>
            <a:pPr>
              <a:defRPr/>
            </a:pPr>
            <a:r>
              <a:rPr lang="en-US" altLang="en-US" sz="2200" dirty="0">
                <a:solidFill>
                  <a:schemeClr val="bg1"/>
                </a:solidFill>
                <a:latin typeface="+mn-lt"/>
                <a:cs typeface="Times New Roman" panose="02020603050405020304" pitchFamily="18" charset="0"/>
              </a:rPr>
              <a:t>Estrogen</a:t>
            </a:r>
            <a:r>
              <a:rPr lang="en-US" altLang="en-US" sz="2200" baseline="30000" dirty="0">
                <a:solidFill>
                  <a:schemeClr val="bg1"/>
                </a:solidFill>
                <a:latin typeface="+mn-lt"/>
                <a:cs typeface="Times New Roman" panose="02020603050405020304" pitchFamily="18" charset="0"/>
              </a:rPr>
              <a:t>1,2</a:t>
            </a:r>
            <a:endParaRPr lang="en-US" altLang="en-US" sz="2200" dirty="0">
              <a:solidFill>
                <a:schemeClr val="bg1"/>
              </a:solidFill>
              <a:latin typeface="+mn-lt"/>
              <a:cs typeface="Times New Roman" panose="02020603050405020304" pitchFamily="18" charset="0"/>
            </a:endParaRPr>
          </a:p>
          <a:p>
            <a:pPr>
              <a:defRPr/>
            </a:pPr>
            <a:r>
              <a:rPr lang="en-US" altLang="en-US" sz="2200" dirty="0">
                <a:solidFill>
                  <a:schemeClr val="bg1"/>
                </a:solidFill>
                <a:latin typeface="+mn-lt"/>
                <a:cs typeface="Times New Roman" panose="02020603050405020304" pitchFamily="18" charset="0"/>
              </a:rPr>
              <a:t>Selective serotonin reuptake inhibitors</a:t>
            </a:r>
            <a:r>
              <a:rPr lang="en-US" altLang="en-US" sz="2200" baseline="30000" dirty="0">
                <a:solidFill>
                  <a:schemeClr val="bg1"/>
                </a:solidFill>
                <a:latin typeface="+mn-lt"/>
                <a:cs typeface="Times New Roman" panose="02020603050405020304" pitchFamily="18" charset="0"/>
              </a:rPr>
              <a:t>3</a:t>
            </a:r>
            <a:endParaRPr lang="en-US" altLang="en-US" sz="2200" dirty="0">
              <a:solidFill>
                <a:schemeClr val="bg1"/>
              </a:solidFill>
              <a:latin typeface="+mn-lt"/>
              <a:cs typeface="Times New Roman" panose="02020603050405020304" pitchFamily="18" charset="0"/>
            </a:endParaRPr>
          </a:p>
          <a:p>
            <a:pPr lvl="1">
              <a:defRPr/>
            </a:pPr>
            <a:endParaRPr lang="en-US" altLang="en-US" sz="100" dirty="0">
              <a:solidFill>
                <a:schemeClr val="bg1"/>
              </a:solidFill>
              <a:latin typeface="+mn-lt"/>
              <a:cs typeface="Times New Roman" panose="02020603050405020304" pitchFamily="18" charset="0"/>
            </a:endParaRPr>
          </a:p>
          <a:p>
            <a:pPr>
              <a:defRPr/>
            </a:pPr>
            <a:r>
              <a:rPr lang="en-US" altLang="en-US" sz="2200" dirty="0">
                <a:solidFill>
                  <a:schemeClr val="bg1"/>
                </a:solidFill>
                <a:latin typeface="+mn-lt"/>
                <a:cs typeface="Times New Roman" panose="02020603050405020304" pitchFamily="18" charset="0"/>
              </a:rPr>
              <a:t>Serotonin norepinephrine reuptake inhibitors</a:t>
            </a:r>
            <a:r>
              <a:rPr lang="en-US" altLang="en-US" sz="2200" baseline="30000" dirty="0">
                <a:solidFill>
                  <a:schemeClr val="bg1"/>
                </a:solidFill>
                <a:latin typeface="+mn-lt"/>
                <a:cs typeface="Times New Roman" panose="02020603050405020304" pitchFamily="18" charset="0"/>
              </a:rPr>
              <a:t>5</a:t>
            </a:r>
            <a:endParaRPr lang="en-US" altLang="en-US" sz="2200" dirty="0">
              <a:solidFill>
                <a:schemeClr val="bg1"/>
              </a:solidFill>
              <a:latin typeface="+mn-lt"/>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304DCF7-5D44-5472-DEA4-77C8B92B6B65}"/>
              </a:ext>
            </a:extLst>
          </p:cNvPr>
          <p:cNvGraphicFramePr>
            <a:graphicFrameLocks noGrp="1"/>
          </p:cNvGraphicFramePr>
          <p:nvPr>
            <p:extLst>
              <p:ext uri="{D42A27DB-BD31-4B8C-83A1-F6EECF244321}">
                <p14:modId xmlns:p14="http://schemas.microsoft.com/office/powerpoint/2010/main" val="501318826"/>
              </p:ext>
            </p:extLst>
          </p:nvPr>
        </p:nvGraphicFramePr>
        <p:xfrm>
          <a:off x="8941468" y="4989511"/>
          <a:ext cx="14903119" cy="13960851"/>
        </p:xfrm>
        <a:graphic>
          <a:graphicData uri="http://schemas.openxmlformats.org/drawingml/2006/table">
            <a:tbl>
              <a:tblPr firstRow="1" bandRow="1">
                <a:tableStyleId>{5C22544A-7EE6-4342-B048-85BDC9FD1C3A}</a:tableStyleId>
              </a:tblPr>
              <a:tblGrid>
                <a:gridCol w="2129017">
                  <a:extLst>
                    <a:ext uri="{9D8B030D-6E8A-4147-A177-3AD203B41FA5}">
                      <a16:colId xmlns:a16="http://schemas.microsoft.com/office/drawing/2014/main" val="415325199"/>
                    </a:ext>
                  </a:extLst>
                </a:gridCol>
                <a:gridCol w="2129017">
                  <a:extLst>
                    <a:ext uri="{9D8B030D-6E8A-4147-A177-3AD203B41FA5}">
                      <a16:colId xmlns:a16="http://schemas.microsoft.com/office/drawing/2014/main" val="2723128488"/>
                    </a:ext>
                  </a:extLst>
                </a:gridCol>
                <a:gridCol w="2129017">
                  <a:extLst>
                    <a:ext uri="{9D8B030D-6E8A-4147-A177-3AD203B41FA5}">
                      <a16:colId xmlns:a16="http://schemas.microsoft.com/office/drawing/2014/main" val="935356267"/>
                    </a:ext>
                  </a:extLst>
                </a:gridCol>
                <a:gridCol w="2129017">
                  <a:extLst>
                    <a:ext uri="{9D8B030D-6E8A-4147-A177-3AD203B41FA5}">
                      <a16:colId xmlns:a16="http://schemas.microsoft.com/office/drawing/2014/main" val="91525811"/>
                    </a:ext>
                  </a:extLst>
                </a:gridCol>
                <a:gridCol w="2129017">
                  <a:extLst>
                    <a:ext uri="{9D8B030D-6E8A-4147-A177-3AD203B41FA5}">
                      <a16:colId xmlns:a16="http://schemas.microsoft.com/office/drawing/2014/main" val="109484893"/>
                    </a:ext>
                  </a:extLst>
                </a:gridCol>
                <a:gridCol w="2129017">
                  <a:extLst>
                    <a:ext uri="{9D8B030D-6E8A-4147-A177-3AD203B41FA5}">
                      <a16:colId xmlns:a16="http://schemas.microsoft.com/office/drawing/2014/main" val="850557054"/>
                    </a:ext>
                  </a:extLst>
                </a:gridCol>
                <a:gridCol w="2129017">
                  <a:extLst>
                    <a:ext uri="{9D8B030D-6E8A-4147-A177-3AD203B41FA5}">
                      <a16:colId xmlns:a16="http://schemas.microsoft.com/office/drawing/2014/main" val="2215187478"/>
                    </a:ext>
                  </a:extLst>
                </a:gridCol>
              </a:tblGrid>
              <a:tr h="925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Author, Year, Title, Journal and LOE</a:t>
                      </a:r>
                    </a:p>
                  </a:txBody>
                  <a:tcPr/>
                </a:tc>
                <a:tc>
                  <a:txBody>
                    <a:bodyPr/>
                    <a:lstStyle/>
                    <a:p>
                      <a:r>
                        <a:rPr lang="en-US" sz="1800" b="1" kern="1200" dirty="0">
                          <a:solidFill>
                            <a:schemeClr val="lt1"/>
                          </a:solidFill>
                          <a:effectLst/>
                          <a:latin typeface="+mn-lt"/>
                          <a:ea typeface="+mn-ea"/>
                          <a:cs typeface="+mn-cs"/>
                        </a:rPr>
                        <a:t> </a:t>
                      </a:r>
                      <a:r>
                        <a:rPr lang="en-US" sz="1400" b="1" kern="1200" dirty="0">
                          <a:solidFill>
                            <a:schemeClr val="lt1"/>
                          </a:solidFill>
                          <a:effectLst/>
                          <a:latin typeface="+mn-lt"/>
                          <a:ea typeface="+mn-ea"/>
                          <a:cs typeface="+mn-cs"/>
                        </a:rPr>
                        <a:t>Study design</a:t>
                      </a:r>
                      <a:endParaRPr lang="en-US" sz="1400" dirty="0"/>
                    </a:p>
                  </a:txBody>
                  <a:tcPr/>
                </a:tc>
                <a:tc>
                  <a:txBody>
                    <a:bodyPr/>
                    <a:lstStyle/>
                    <a:p>
                      <a:r>
                        <a:rPr lang="en-US" sz="1400" dirty="0"/>
                        <a:t>Sample and setting/Data analysis</a:t>
                      </a:r>
                    </a:p>
                  </a:txBody>
                  <a:tcPr/>
                </a:tc>
                <a:tc>
                  <a:txBody>
                    <a:bodyPr/>
                    <a:lstStyle/>
                    <a:p>
                      <a:r>
                        <a:rPr lang="en-US" sz="1400" b="1" kern="1200" dirty="0">
                          <a:solidFill>
                            <a:schemeClr val="lt1"/>
                          </a:solidFill>
                          <a:effectLst/>
                          <a:latin typeface="+mn-lt"/>
                          <a:ea typeface="+mn-ea"/>
                          <a:cs typeface="+mn-cs"/>
                        </a:rPr>
                        <a:t>Major Variables and Definitions.</a:t>
                      </a:r>
                      <a:endParaRPr lang="en-US" sz="1400" dirty="0"/>
                    </a:p>
                  </a:txBody>
                  <a:tcPr/>
                </a:tc>
                <a:tc>
                  <a:txBody>
                    <a:bodyPr/>
                    <a:lstStyle/>
                    <a:p>
                      <a:r>
                        <a:rPr lang="en-US" sz="1400" b="1" kern="1200" dirty="0">
                          <a:solidFill>
                            <a:schemeClr val="lt1"/>
                          </a:solidFill>
                          <a:effectLst/>
                          <a:latin typeface="+mn-lt"/>
                          <a:ea typeface="+mn-ea"/>
                          <a:cs typeface="+mn-cs"/>
                        </a:rPr>
                        <a:t>Statistical results that answer PICO </a:t>
                      </a:r>
                      <a:endParaRPr lang="en-US" sz="1400" dirty="0"/>
                    </a:p>
                  </a:txBody>
                  <a:tcPr/>
                </a:tc>
                <a:tc>
                  <a:txBody>
                    <a:bodyPr/>
                    <a:lstStyle/>
                    <a:p>
                      <a:r>
                        <a:rPr lang="en-US" sz="1400" b="1" kern="1200" dirty="0">
                          <a:solidFill>
                            <a:schemeClr val="lt1"/>
                          </a:solidFill>
                          <a:effectLst/>
                          <a:latin typeface="+mn-lt"/>
                          <a:ea typeface="+mn-ea"/>
                          <a:cs typeface="+mn-cs"/>
                        </a:rPr>
                        <a:t>Strengths and Limitations</a:t>
                      </a:r>
                      <a:endParaRPr lang="en-US" sz="1400" dirty="0"/>
                    </a:p>
                  </a:txBody>
                  <a:tcPr/>
                </a:tc>
                <a:tc>
                  <a:txBody>
                    <a:bodyPr/>
                    <a:lstStyle/>
                    <a:p>
                      <a:r>
                        <a:rPr lang="en-US" sz="1400" dirty="0"/>
                        <a:t>Outcomes</a:t>
                      </a:r>
                    </a:p>
                  </a:txBody>
                  <a:tcPr/>
                </a:tc>
                <a:extLst>
                  <a:ext uri="{0D108BD9-81ED-4DB2-BD59-A6C34878D82A}">
                    <a16:rowId xmlns:a16="http://schemas.microsoft.com/office/drawing/2014/main" val="3048982456"/>
                  </a:ext>
                </a:extLst>
              </a:tr>
              <a:tr h="4117641">
                <a:tc>
                  <a:txBody>
                    <a:bodyPr/>
                    <a:lstStyle/>
                    <a:p>
                      <a:r>
                        <a:rPr lang="en-US" sz="1100" kern="1200" dirty="0">
                          <a:solidFill>
                            <a:schemeClr val="dk1"/>
                          </a:solidFill>
                          <a:effectLst/>
                          <a:latin typeface="+mn-lt"/>
                          <a:ea typeface="+mn-ea"/>
                          <a:cs typeface="+mn-cs"/>
                        </a:rPr>
                        <a:t>Tseng et al.; 2022, Pharmacological interventions and hormonal therapies for depressive</a:t>
                      </a:r>
                    </a:p>
                    <a:p>
                      <a:r>
                        <a:rPr lang="en-US" sz="1100" kern="1200" dirty="0">
                          <a:solidFill>
                            <a:schemeClr val="dk1"/>
                          </a:solidFill>
                          <a:effectLst/>
                          <a:latin typeface="+mn-lt"/>
                          <a:ea typeface="+mn-ea"/>
                          <a:cs typeface="+mn-cs"/>
                        </a:rPr>
                        <a:t>symptoms in peri- and post-menopausal women: a network meta-analysis of</a:t>
                      </a:r>
                    </a:p>
                    <a:p>
                      <a:r>
                        <a:rPr lang="en-US" sz="1100" kern="1200" dirty="0">
                          <a:solidFill>
                            <a:schemeClr val="dk1"/>
                          </a:solidFill>
                          <a:effectLst/>
                          <a:latin typeface="+mn-lt"/>
                          <a:ea typeface="+mn-ea"/>
                          <a:cs typeface="+mn-cs"/>
                        </a:rPr>
                        <a:t>randomized controlled trials, Psychiatry Research</a:t>
                      </a:r>
                    </a:p>
                    <a:p>
                      <a:endParaRPr lang="en-US" sz="1100" kern="1200" dirty="0">
                        <a:solidFill>
                          <a:schemeClr val="dk1"/>
                        </a:solidFill>
                        <a:effectLst/>
                        <a:latin typeface="+mn-lt"/>
                        <a:ea typeface="+mn-ea"/>
                        <a:cs typeface="+mn-cs"/>
                      </a:endParaRPr>
                    </a:p>
                    <a:p>
                      <a:r>
                        <a:rPr lang="en-US" sz="1100" dirty="0"/>
                        <a:t>LEO I</a:t>
                      </a:r>
                    </a:p>
                  </a:txBody>
                  <a:tcPr/>
                </a:tc>
                <a:tc>
                  <a:txBody>
                    <a:bodyPr/>
                    <a:lstStyle/>
                    <a:p>
                      <a:pPr marL="0" marR="0">
                        <a:lnSpc>
                          <a:spcPct val="107000"/>
                        </a:lnSpc>
                        <a:spcAft>
                          <a:spcPts val="800"/>
                        </a:spcAft>
                        <a:buNone/>
                      </a:pPr>
                      <a:r>
                        <a:rPr lang="en-US" sz="1100" dirty="0">
                          <a:effectLst/>
                          <a:latin typeface="+mn-lt"/>
                          <a:ea typeface="Calibri" panose="020F0502020204030204" pitchFamily="34" charset="0"/>
                          <a:cs typeface="Times New Roman" panose="02020603050405020304" pitchFamily="18" charset="0"/>
                        </a:rPr>
                        <a:t>A systematic review and network meta-analysis of randomized control trials (RCTs) following the 2020 PRISMA Guidelines. Databased searched: PubMed, Cochrane Library, and ScienceDirect</a:t>
                      </a:r>
                    </a:p>
                    <a:p>
                      <a:pPr marL="0" marR="0">
                        <a:lnSpc>
                          <a:spcPct val="107000"/>
                        </a:lnSpc>
                        <a:spcAft>
                          <a:spcPts val="800"/>
                        </a:spcAft>
                        <a:buNone/>
                      </a:pPr>
                      <a:r>
                        <a:rPr lang="en-US" sz="1100" dirty="0">
                          <a:effectLst/>
                          <a:latin typeface="+mn-lt"/>
                          <a:ea typeface="Calibri" panose="020F0502020204030204" pitchFamily="34" charset="0"/>
                          <a:cs typeface="Times New Roman" panose="02020603050405020304" pitchFamily="18" charset="0"/>
                        </a:rPr>
                        <a:t>Included placebo or active-controlled RCTs</a:t>
                      </a:r>
                    </a:p>
                    <a:p>
                      <a:pPr marL="0" marR="0">
                        <a:lnSpc>
                          <a:spcPct val="107000"/>
                        </a:lnSpc>
                        <a:spcAft>
                          <a:spcPts val="800"/>
                        </a:spcAft>
                        <a:buNone/>
                      </a:pPr>
                      <a:r>
                        <a:rPr lang="en-US" sz="1100" dirty="0">
                          <a:effectLst/>
                          <a:latin typeface="+mn-lt"/>
                          <a:ea typeface="Calibri" panose="020F0502020204030204" pitchFamily="34" charset="0"/>
                          <a:cs typeface="Times New Roman" panose="02020603050405020304" pitchFamily="18" charset="0"/>
                        </a:rPr>
                        <a:t>Excluded non-RCTs and RCTs that didn’t measure difference in depressive symptoms over time</a:t>
                      </a:r>
                    </a:p>
                  </a:txBody>
                  <a:tcPr marL="68580" marR="68580" marT="0" marB="0"/>
                </a:tc>
                <a:tc>
                  <a:txBody>
                    <a:bodyPr/>
                    <a:lstStyle/>
                    <a:p>
                      <a:pPr marL="0" marR="0">
                        <a:lnSpc>
                          <a:spcPct val="107000"/>
                        </a:lnSpc>
                        <a:spcAft>
                          <a:spcPts val="800"/>
                        </a:spcAft>
                        <a:buNone/>
                      </a:pPr>
                      <a:r>
                        <a:rPr lang="en-US" sz="1100" kern="1200" dirty="0">
                          <a:solidFill>
                            <a:schemeClr val="dk1"/>
                          </a:solidFill>
                          <a:effectLst/>
                          <a:latin typeface="+mn-lt"/>
                          <a:ea typeface="+mn-ea"/>
                          <a:cs typeface="+mn-cs"/>
                        </a:rPr>
                        <a:t>Sample size: 75 articles with 19,048 perimenopausal or postmenopausal women with a mean age of 59.5</a:t>
                      </a:r>
                      <a:endParaRPr lang="en-US" sz="1100" dirty="0">
                        <a:effectLst/>
                        <a:latin typeface="+mn-lt"/>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100" dirty="0">
                          <a:effectLst/>
                          <a:latin typeface="+mn-lt"/>
                          <a:ea typeface="Calibri" panose="020F0502020204030204" pitchFamily="34" charset="0"/>
                          <a:cs typeface="Times New Roman" panose="02020603050405020304" pitchFamily="18" charset="0"/>
                        </a:rPr>
                        <a:t>Statistical analysis performed using STATA version 16.0.</a:t>
                      </a:r>
                    </a:p>
                    <a:p>
                      <a:pPr marL="0" marR="0">
                        <a:lnSpc>
                          <a:spcPct val="107000"/>
                        </a:lnSpc>
                        <a:spcAft>
                          <a:spcPts val="800"/>
                        </a:spcAft>
                        <a:buNone/>
                      </a:pPr>
                      <a:r>
                        <a:rPr lang="en-US" sz="1100" dirty="0">
                          <a:effectLst/>
                          <a:latin typeface="+mn-lt"/>
                          <a:ea typeface="Calibri" panose="020F0502020204030204" pitchFamily="34" charset="0"/>
                          <a:cs typeface="Times New Roman" panose="02020603050405020304" pitchFamily="18" charset="0"/>
                        </a:rPr>
                        <a:t>Primary outcome and subgroups: standardized mean difference (SMD) and 95% confidence intervals.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Primary outcome: difference between depression symptoms before and after treatment with either hormonal medication and/or pharmacological medication; subgroup 1: supported diagnosis of depression; subgroup 2: postmenopausal.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Primary outcome/subgroup 1: Fluoxetine combined with conjugated equine estrogens and cyclic</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medroxyprogesterone acetate improved depression symptoms better than placebo/control with SMD -1.58 and 95% CI -2.64 to -0.52/SMD -1.87 with 95% CI -3.13 to -0.61. </a:t>
                      </a:r>
                      <a:r>
                        <a:rPr lang="en-US" sz="1100" kern="1200" dirty="0">
                          <a:solidFill>
                            <a:schemeClr val="dk1"/>
                          </a:solidFill>
                          <a:effectLst/>
                          <a:latin typeface="+mn-lt"/>
                          <a:ea typeface="+mn-ea"/>
                          <a:cs typeface="+mn-cs"/>
                        </a:rPr>
                        <a:t>Oral estrogen therapy improved depression symptoms better than placebo/control with SMD -0.54 and 95% CI -0.90 to -0.10.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Subgroup 2: Venlafaxine-methyltesterone improved depression symptoms better than placebo/control with SMD -1.57 with 95% CI -2.90 to -0.24.</a:t>
                      </a:r>
                    </a:p>
                  </a:txBody>
                  <a:tcPr/>
                </a:tc>
                <a:tc>
                  <a:txBody>
                    <a:bodyPr/>
                    <a:lstStyle/>
                    <a:p>
                      <a:r>
                        <a:rPr lang="en-US" sz="1100" kern="1200" dirty="0">
                          <a:solidFill>
                            <a:schemeClr val="dk1"/>
                          </a:solidFill>
                          <a:effectLst/>
                          <a:latin typeface="+mn-lt"/>
                          <a:ea typeface="+mn-ea"/>
                          <a:cs typeface="+mn-cs"/>
                        </a:rPr>
                        <a:t>Strengths: Meta-analysis with large sample size of 19,048 perimenopausal and postmenopausal women; large sample size enabled subgroup analysis.</a:t>
                      </a:r>
                    </a:p>
                    <a:p>
                      <a:r>
                        <a:rPr lang="en-US" sz="1100" kern="1200" dirty="0">
                          <a:solidFill>
                            <a:schemeClr val="dk1"/>
                          </a:solidFill>
                          <a:effectLst/>
                          <a:latin typeface="+mn-lt"/>
                          <a:ea typeface="+mn-ea"/>
                          <a:cs typeface="+mn-cs"/>
                        </a:rPr>
                        <a:t> </a:t>
                      </a:r>
                    </a:p>
                    <a:p>
                      <a:r>
                        <a:rPr lang="en-US" sz="1100" kern="1200" dirty="0">
                          <a:solidFill>
                            <a:schemeClr val="dk1"/>
                          </a:solidFill>
                          <a:effectLst/>
                          <a:latin typeface="+mn-lt"/>
                          <a:ea typeface="+mn-ea"/>
                          <a:cs typeface="+mn-cs"/>
                        </a:rPr>
                        <a:t>Limitations: Sample included both perimenopausal and postmenopausal women; heterogeneity of participants characteristics.</a:t>
                      </a:r>
                      <a:endParaRPr lang="en-US" sz="1100" dirty="0"/>
                    </a:p>
                  </a:txBody>
                  <a:tcPr/>
                </a:tc>
                <a:tc>
                  <a:txBody>
                    <a:bodyPr/>
                    <a:lstStyle/>
                    <a:p>
                      <a:r>
                        <a:rPr lang="en-US" sz="1100" dirty="0"/>
                        <a:t>Treatment with estrogen and an SSRI (fluoxetine) decreased depression symptoms compared to a placebo.</a:t>
                      </a:r>
                    </a:p>
                    <a:p>
                      <a:endParaRPr lang="en-US" sz="1100" dirty="0"/>
                    </a:p>
                    <a:p>
                      <a:r>
                        <a:rPr lang="en-US" sz="1100" dirty="0"/>
                        <a:t>Oral estrogen treatment decreased depression symptoms compared to a placebo.</a:t>
                      </a:r>
                    </a:p>
                    <a:p>
                      <a:endParaRPr lang="en-US" sz="1100" dirty="0"/>
                    </a:p>
                    <a:p>
                      <a:r>
                        <a:rPr lang="en-US" sz="1100" dirty="0"/>
                        <a:t>In postmenopausal women treatment with methyltestosterone and an SNRI (Venlafaxine) decreased depression symptoms compared to placebo.</a:t>
                      </a:r>
                    </a:p>
                  </a:txBody>
                  <a:tcPr/>
                </a:tc>
                <a:extLst>
                  <a:ext uri="{0D108BD9-81ED-4DB2-BD59-A6C34878D82A}">
                    <a16:rowId xmlns:a16="http://schemas.microsoft.com/office/drawing/2014/main" val="2873671927"/>
                  </a:ext>
                </a:extLst>
              </a:tr>
              <a:tr h="4656512">
                <a:tc>
                  <a:txBody>
                    <a:bodyPr/>
                    <a:lstStyle/>
                    <a:p>
                      <a:r>
                        <a:rPr lang="en-US" sz="1100" kern="1200" dirty="0">
                          <a:solidFill>
                            <a:schemeClr val="dk1"/>
                          </a:solidFill>
                          <a:effectLst/>
                          <a:latin typeface="+mn-lt"/>
                          <a:ea typeface="+mn-ea"/>
                          <a:cs typeface="+mn-cs"/>
                        </a:rPr>
                        <a:t>Zhang et al., 2023, The effect of exogenous estrogen on depressive mood in women: A</a:t>
                      </a:r>
                    </a:p>
                    <a:p>
                      <a:r>
                        <a:rPr lang="en-US" sz="1100" kern="1200" dirty="0">
                          <a:solidFill>
                            <a:schemeClr val="dk1"/>
                          </a:solidFill>
                          <a:effectLst/>
                          <a:latin typeface="+mn-lt"/>
                          <a:ea typeface="+mn-ea"/>
                          <a:cs typeface="+mn-cs"/>
                        </a:rPr>
                        <a:t>systematic review and meta-analysis of randomized controlled trials, Journal of Psychiatric Research</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LOE I</a:t>
                      </a:r>
                      <a:endParaRPr lang="en-US" sz="1100" dirty="0"/>
                    </a:p>
                  </a:txBody>
                  <a:tcPr/>
                </a:tc>
                <a:tc>
                  <a:txBody>
                    <a:bodyPr/>
                    <a:lstStyle/>
                    <a:p>
                      <a:r>
                        <a:rPr lang="en-US" sz="1100" kern="1200" dirty="0">
                          <a:solidFill>
                            <a:schemeClr val="dk1"/>
                          </a:solidFill>
                          <a:effectLst/>
                          <a:latin typeface="+mn-lt"/>
                          <a:ea typeface="+mn-ea"/>
                          <a:cs typeface="+mn-cs"/>
                        </a:rPr>
                        <a:t>A systematic review and network meta-analysis of RCTs following the 2009 PRISMA Guidelines. Databased searched: PubMed, Embase, Web of Science, Google Scholar, Cochrane library, PsychINFO, and CINHAL.</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Included RCTs with females 18 or older; estrogen intervention; confirmed depression diagnosis</a:t>
                      </a:r>
                    </a:p>
                    <a:p>
                      <a:r>
                        <a:rPr lang="en-US" sz="1100" kern="1200" dirty="0">
                          <a:solidFill>
                            <a:schemeClr val="dk1"/>
                          </a:solidFill>
                          <a:effectLst/>
                          <a:latin typeface="+mn-lt"/>
                          <a:ea typeface="+mn-ea"/>
                          <a:cs typeface="+mn-cs"/>
                        </a:rPr>
                        <a:t> </a:t>
                      </a:r>
                    </a:p>
                    <a:p>
                      <a:r>
                        <a:rPr lang="en-US" sz="1100" kern="1200" dirty="0">
                          <a:solidFill>
                            <a:schemeClr val="dk1"/>
                          </a:solidFill>
                          <a:effectLst/>
                          <a:latin typeface="+mn-lt"/>
                          <a:ea typeface="+mn-ea"/>
                          <a:cs typeface="+mn-cs"/>
                        </a:rPr>
                        <a:t>Excluded non-RCTs, participants with a major disease; participants with a psychiatric disorder other than depression; participants who recently used estrogen medication.</a:t>
                      </a:r>
                      <a:endParaRPr lang="en-US" sz="1100" dirty="0"/>
                    </a:p>
                  </a:txBody>
                  <a:tcPr/>
                </a:tc>
                <a:tc>
                  <a:txBody>
                    <a:bodyPr/>
                    <a:lstStyle/>
                    <a:p>
                      <a:r>
                        <a:rPr lang="en-US" sz="1100" kern="1200" dirty="0">
                          <a:solidFill>
                            <a:schemeClr val="dk1"/>
                          </a:solidFill>
                          <a:effectLst/>
                          <a:latin typeface="+mn-lt"/>
                          <a:ea typeface="+mn-ea"/>
                          <a:cs typeface="+mn-cs"/>
                        </a:rPr>
                        <a:t>Sample size: 14 articles with 660 females older than 18 years old.</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Statistical analysis performed using R project versions 4.2.1, R packages meta.</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Primary outcome and subgroups 1 and 3: standardized mean difference (SMD) and 95% confidence intervals; subgroup 2 SMD and P value; subgroup 4 </a:t>
                      </a:r>
                      <a:r>
                        <a:rPr lang="en-US" sz="1100" kern="1200" dirty="0">
                          <a:solidFill>
                            <a:schemeClr val="dk1"/>
                          </a:solidFill>
                          <a:effectLst/>
                          <a:latin typeface="+mn-lt"/>
                          <a:ea typeface="+mn-ea"/>
                          <a:cs typeface="+mn-cs"/>
                          <a:sym typeface="Symbol" pitchFamily="2" charset="2"/>
                        </a:rPr>
                        <a:t></a:t>
                      </a:r>
                      <a:r>
                        <a:rPr lang="en-US" sz="1100" kern="1200" dirty="0">
                          <a:solidFill>
                            <a:schemeClr val="dk1"/>
                          </a:solidFill>
                          <a:effectLst/>
                          <a:latin typeface="+mn-lt"/>
                          <a:ea typeface="+mn-ea"/>
                          <a:cs typeface="+mn-cs"/>
                        </a:rPr>
                        <a:t>, 95% CI and P value.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Primary outcome: change in depressive symptoms after treatment with estrogen and/or antidepressant medication; subgroup 1: comparing postmenopause and perimenopause; subgroup 3: comparing estrogen alone, estrogen plus antidepressant, and estrogen plus progesterone and antidepressant; subgroup 4 correlation between perimenopause, postmenopause and change in depressive symptoms.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Estrogen improved depressive symptoms in all females compared to placebo control with SMD -0.73 with 95% CI -1.09 to -0.38. Postmenopause with SMD -0.40 and 95% CI -0.92 to 0.11. perimenopause with SMD -1.18 and 95% CI -1.61 to -0.75.</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Estrogen and estrogen plus antidepressant improved depressive symptoms compared to placebo control whereas estrogen plus progesterone and antidepressant did not with SMD -0.17 and 95% CI -1.20 to 0.87.</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Estrogen medication was more effective in improving depressive symptoms in perimenopause than postmenopause with </a:t>
                      </a:r>
                      <a:r>
                        <a:rPr lang="en-US" sz="1100" kern="1200" dirty="0">
                          <a:solidFill>
                            <a:schemeClr val="dk1"/>
                          </a:solidFill>
                          <a:effectLst/>
                          <a:latin typeface="+mn-lt"/>
                          <a:ea typeface="+mn-ea"/>
                          <a:cs typeface="+mn-cs"/>
                          <a:sym typeface="Symbol" pitchFamily="2" charset="2"/>
                        </a:rPr>
                        <a:t></a:t>
                      </a:r>
                      <a:r>
                        <a:rPr lang="en-US" sz="1100" kern="1200" dirty="0">
                          <a:solidFill>
                            <a:schemeClr val="dk1"/>
                          </a:solidFill>
                          <a:effectLst/>
                          <a:latin typeface="+mn-lt"/>
                          <a:ea typeface="+mn-ea"/>
                          <a:cs typeface="+mn-cs"/>
                        </a:rPr>
                        <a:t> 0.0973, 95% CI 0.0303 to 0.1644 and P &lt; 0.01.</a:t>
                      </a:r>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Strengths: meta-analysis with moderate sample size of females over 18 years old; subgroup analysis clarified some of the heterogeneity; only included RCTs with confirmed depression diagnosis; and compared drug combinations.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Limitations: </a:t>
                      </a:r>
                      <a:r>
                        <a:rPr lang="en-US" sz="1100" kern="1200" dirty="0">
                          <a:solidFill>
                            <a:schemeClr val="dk1"/>
                          </a:solidFill>
                          <a:effectLst/>
                          <a:latin typeface="+mn-lt"/>
                          <a:ea typeface="+mn-ea"/>
                          <a:cs typeface="+mn-cs"/>
                        </a:rPr>
                        <a:t>estrogen medications consisted of different types and doses; heterogeneity of study population; study population did not include Asians.</a:t>
                      </a:r>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Treatment with estrogen improved depressive symptoms compared to a placebo.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Treatment with estrogen plus an antidepressant improved depressive symptoms compared to a placebo.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Estrogen, progesterone, and an antidepressant did not improve depressive symptoms compared to a placebo.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Estrogen alone was more effective at treating depressive symptoms in perimenopausal women than in postmenopausal women.</a:t>
                      </a:r>
                    </a:p>
                  </a:txBody>
                  <a:tcPr/>
                </a:tc>
                <a:extLst>
                  <a:ext uri="{0D108BD9-81ED-4DB2-BD59-A6C34878D82A}">
                    <a16:rowId xmlns:a16="http://schemas.microsoft.com/office/drawing/2014/main" val="1380665620"/>
                  </a:ext>
                </a:extLst>
              </a:tr>
              <a:tr h="42609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Gnanasegar et al., 2024, Does menopause hormone therapy improve symptoms of depression?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Findings from a specialized menopause clinic, Menopause: The Journal of The Menopause Society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LOE IV</a:t>
                      </a:r>
                    </a:p>
                  </a:txBody>
                  <a:tcPr/>
                </a:tc>
                <a:tc>
                  <a:txBody>
                    <a:bodyPr/>
                    <a:lstStyle/>
                    <a:p>
                      <a:r>
                        <a:rPr lang="en-US" sz="1100" dirty="0"/>
                        <a:t>Cohort study of menopausal women aged 21-72 who attended the St. Joseph's Healthcare Meno-</a:t>
                      </a:r>
                    </a:p>
                    <a:p>
                      <a:r>
                        <a:rPr lang="en-US" sz="1100" dirty="0"/>
                        <a:t>pause Clinic in Hamilton, Ontario, between January 2020 and January 2023.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Sample size: 170 women aged 21-72</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Setting: St. Joseph's Healthcare Meno-</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pause Clinic in Hamilton, Ontario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Student’s t test; uni-</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variate and multivariate repeated measures ANOVA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Secondary and tertiary outcomes: binary logic regression; Univariate analysis of variance (ANOVA)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Primary outcome: change in CESD-10 scores at baseline and follow up; subgroup 1: placebo; subgroup 2: treatment with antidepressants; subgroup 3: treatment with HRT; subgroup 4: treatment with HRT and an antidepressant.</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Secondary outcome: comparing baseline and follow up CESD-10 scores between peri-menopause and postmenopause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Primary outcome: for all subgroups significant decrease in CESD-10 scores overtime, t = 6.4 and P &lt;0.01. Largest decreases in HRT alone with mean change of 2.3 points and HRT plus antidepressant with mean change of 3.9 points; treatment with HRT and antidepressant has a synergistic effect with F[1.161] = 5.20 and P = 0.024.</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Secondary outcome: having peri-menopause compared to menopause did not affect the CESD-10 scores.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Strengths: prospective cohort study that collected baseline CESD-10 scores and follow up CESD-10 scores after treatment initiation; and used a validated depression scale.</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Limitations: majority of study participants are white which is not representative of the wider population; majority of participants had higher education which is not representative of the wider population; and the number of participants in each subgroup were not equal.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Overall, treatment with HRT alone and HRT plus an antidepressant decreased depressive symptoms over time.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However, HRT plus an antidepressant had the greatest decrease in depressive symptoms over time.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HRT plus an antidepressant had a greater effect on depressive symptoms together than monotherapy with either.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Being in perimenopause or postmenopause did not affect the depression scale scores.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a:tc>
                <a:extLst>
                  <a:ext uri="{0D108BD9-81ED-4DB2-BD59-A6C34878D82A}">
                    <a16:rowId xmlns:a16="http://schemas.microsoft.com/office/drawing/2014/main" val="2097271119"/>
                  </a:ext>
                </a:extLst>
              </a:tr>
            </a:tbl>
          </a:graphicData>
        </a:graphic>
      </p:graphicFrame>
      <p:sp>
        <p:nvSpPr>
          <p:cNvPr id="7" name="TextBox 6">
            <a:extLst>
              <a:ext uri="{FF2B5EF4-FFF2-40B4-BE49-F238E27FC236}">
                <a16:creationId xmlns:a16="http://schemas.microsoft.com/office/drawing/2014/main" id="{B5FC5BE5-DC04-C5A8-C093-D3609ED58C26}"/>
              </a:ext>
            </a:extLst>
          </p:cNvPr>
          <p:cNvSpPr txBox="1"/>
          <p:nvPr/>
        </p:nvSpPr>
        <p:spPr>
          <a:xfrm>
            <a:off x="871870" y="1156844"/>
            <a:ext cx="29601041" cy="1908215"/>
          </a:xfrm>
          <a:prstGeom prst="rect">
            <a:avLst/>
          </a:prstGeom>
          <a:noFill/>
        </p:spPr>
        <p:txBody>
          <a:bodyPr wrap="square" rtlCol="0">
            <a:spAutoFit/>
          </a:bodyPr>
          <a:lstStyle/>
          <a:p>
            <a:pPr algn="ctr"/>
            <a:r>
              <a:rPr lang="en-US" b="1" dirty="0"/>
              <a:t>Hormone Therapy with or without Anti-Depressants for the Treatment of Depression in Perimenopausal and Menopausal Women</a:t>
            </a:r>
          </a:p>
        </p:txBody>
      </p:sp>
      <p:sp>
        <p:nvSpPr>
          <p:cNvPr id="9" name="Rectangle 325">
            <a:extLst>
              <a:ext uri="{FF2B5EF4-FFF2-40B4-BE49-F238E27FC236}">
                <a16:creationId xmlns:a16="http://schemas.microsoft.com/office/drawing/2014/main" id="{ABC29891-D364-3E62-502D-97D8213B813F}"/>
              </a:ext>
            </a:extLst>
          </p:cNvPr>
          <p:cNvSpPr>
            <a:spLocks noChangeArrowheads="1"/>
          </p:cNvSpPr>
          <p:nvPr/>
        </p:nvSpPr>
        <p:spPr bwMode="auto">
          <a:xfrm>
            <a:off x="24028232" y="4888793"/>
            <a:ext cx="8616194" cy="4712408"/>
          </a:xfrm>
          <a:prstGeom prst="rect">
            <a:avLst/>
          </a:prstGeom>
          <a:solidFill>
            <a:schemeClr val="accent3">
              <a:lumMod val="50000"/>
            </a:schemeClr>
          </a:solidFill>
          <a:ln w="28575">
            <a:solidFill>
              <a:srgbClr val="000000"/>
            </a:solidFill>
            <a:miter lim="800000"/>
            <a:headEnd/>
            <a:tailEnd/>
          </a:ln>
          <a:effectLst/>
        </p:spPr>
        <p:txBody>
          <a:bodyPr tIns="137160"/>
          <a:lstStyle>
            <a:lvl1pPr marL="228600" indent="-228600" defTabSz="2978150">
              <a:spcBef>
                <a:spcPct val="20000"/>
              </a:spcBef>
              <a:buChar char="•"/>
              <a:defRPr sz="10400">
                <a:solidFill>
                  <a:schemeClr val="tx1"/>
                </a:solidFill>
                <a:latin typeface="Arial" panose="020B0604020202020204" pitchFamily="34" charset="0"/>
              </a:defRPr>
            </a:lvl1pPr>
            <a:lvl2pPr marL="742950" indent="-285750" defTabSz="2978150">
              <a:spcBef>
                <a:spcPct val="20000"/>
              </a:spcBef>
              <a:buChar char="–"/>
              <a:defRPr sz="9100">
                <a:solidFill>
                  <a:schemeClr val="tx1"/>
                </a:solidFill>
                <a:latin typeface="Arial" panose="020B0604020202020204" pitchFamily="34" charset="0"/>
              </a:defRPr>
            </a:lvl2pPr>
            <a:lvl3pPr marL="1143000" indent="-228600" defTabSz="2978150">
              <a:spcBef>
                <a:spcPct val="20000"/>
              </a:spcBef>
              <a:buChar char="•"/>
              <a:defRPr sz="7800">
                <a:solidFill>
                  <a:schemeClr val="tx1"/>
                </a:solidFill>
                <a:latin typeface="Arial" panose="020B0604020202020204" pitchFamily="34" charset="0"/>
              </a:defRPr>
            </a:lvl3pPr>
            <a:lvl4pPr marL="1600200" indent="-228600" defTabSz="2978150">
              <a:spcBef>
                <a:spcPct val="20000"/>
              </a:spcBef>
              <a:buChar char="–"/>
              <a:defRPr sz="6500">
                <a:solidFill>
                  <a:schemeClr val="tx1"/>
                </a:solidFill>
                <a:latin typeface="Arial" panose="020B0604020202020204" pitchFamily="34" charset="0"/>
              </a:defRPr>
            </a:lvl4pPr>
            <a:lvl5pPr marL="2057400" indent="-228600" defTabSz="2978150">
              <a:spcBef>
                <a:spcPct val="20000"/>
              </a:spcBef>
              <a:buChar char="»"/>
              <a:defRPr sz="6500">
                <a:solidFill>
                  <a:schemeClr val="tx1"/>
                </a:solidFill>
                <a:latin typeface="Arial" panose="020B0604020202020204" pitchFamily="34" charset="0"/>
              </a:defRPr>
            </a:lvl5pPr>
            <a:lvl6pPr marL="25146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6pPr>
            <a:lvl7pPr marL="29718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7pPr>
            <a:lvl8pPr marL="34290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8pPr>
            <a:lvl9pPr marL="3886200" indent="-228600" defTabSz="2978150" eaLnBrk="0" fontAlgn="base" hangingPunct="0">
              <a:spcBef>
                <a:spcPct val="20000"/>
              </a:spcBef>
              <a:spcAft>
                <a:spcPct val="0"/>
              </a:spcAft>
              <a:buChar char="»"/>
              <a:defRPr sz="6500">
                <a:solidFill>
                  <a:schemeClr val="tx1"/>
                </a:solidFill>
                <a:latin typeface="Arial" panose="020B0604020202020204" pitchFamily="34" charset="0"/>
              </a:defRPr>
            </a:lvl9pPr>
          </a:lstStyle>
          <a:p>
            <a:pPr algn="ctr">
              <a:buFontTx/>
              <a:buNone/>
              <a:defRPr/>
            </a:pPr>
            <a:r>
              <a:rPr lang="en-US" altLang="en-US" sz="3200" b="1" dirty="0">
                <a:solidFill>
                  <a:schemeClr val="bg1"/>
                </a:solidFill>
                <a:latin typeface="+mn-lt"/>
              </a:rPr>
              <a:t>Discussion</a:t>
            </a:r>
          </a:p>
          <a:p>
            <a:pPr>
              <a:defRPr/>
            </a:pPr>
            <a:r>
              <a:rPr lang="en-US" altLang="en-US" sz="2200" dirty="0">
                <a:solidFill>
                  <a:schemeClr val="bg1"/>
                </a:solidFill>
                <a:latin typeface="+mn-lt"/>
                <a:cs typeface="Times New Roman" panose="02020603050405020304" pitchFamily="18" charset="0"/>
              </a:rPr>
              <a:t>Both meta-analyses indirectly answer the PICO question since they don’t compare HRT alone and HRT with an antidepressant, directly; but they do show that HRT alone and HRT with an antidepressant decreased depressive symptoms when compared to a placebo.</a:t>
            </a:r>
            <a:r>
              <a:rPr lang="en-US" altLang="en-US" sz="2200" baseline="30000" dirty="0">
                <a:solidFill>
                  <a:schemeClr val="bg1"/>
                </a:solidFill>
                <a:latin typeface="+mn-lt"/>
                <a:cs typeface="Times New Roman" panose="02020603050405020304" pitchFamily="18" charset="0"/>
              </a:rPr>
              <a:t>8,9</a:t>
            </a:r>
            <a:r>
              <a:rPr lang="en-US" altLang="en-US" sz="2200" dirty="0">
                <a:solidFill>
                  <a:schemeClr val="bg1"/>
                </a:solidFill>
                <a:latin typeface="+mn-lt"/>
                <a:cs typeface="Times New Roman" panose="02020603050405020304" pitchFamily="18" charset="0"/>
              </a:rPr>
              <a:t> </a:t>
            </a:r>
          </a:p>
          <a:p>
            <a:pPr>
              <a:defRPr/>
            </a:pPr>
            <a:r>
              <a:rPr lang="en-US" altLang="en-US" sz="2200" dirty="0">
                <a:solidFill>
                  <a:schemeClr val="bg1"/>
                </a:solidFill>
                <a:latin typeface="+mn-lt"/>
              </a:rPr>
              <a:t>The Zhang et al. (2023) meta-analysis showed a greater decrease in depressive symptoms in perimenopausal women.</a:t>
            </a:r>
            <a:r>
              <a:rPr lang="en-US" altLang="en-US" sz="2200" baseline="30000" dirty="0">
                <a:solidFill>
                  <a:schemeClr val="bg1"/>
                </a:solidFill>
                <a:latin typeface="+mn-lt"/>
              </a:rPr>
              <a:t>9</a:t>
            </a:r>
            <a:endParaRPr lang="en-US" altLang="en-US" sz="2200" dirty="0">
              <a:solidFill>
                <a:schemeClr val="bg1"/>
              </a:solidFill>
              <a:latin typeface="+mn-lt"/>
            </a:endParaRPr>
          </a:p>
          <a:p>
            <a:pPr>
              <a:defRPr/>
            </a:pPr>
            <a:r>
              <a:rPr lang="en-US" altLang="en-US" sz="2200" dirty="0">
                <a:solidFill>
                  <a:schemeClr val="bg1"/>
                </a:solidFill>
                <a:latin typeface="+mn-lt"/>
              </a:rPr>
              <a:t>The Cohort study answers the PICO question since it shows statistically significant decreases in depressive symptoms in both peri-menopausal and menopausal women over time while taking either HRT alone or taking both HRT and an antidepressant.</a:t>
            </a:r>
            <a:r>
              <a:rPr lang="en-US" altLang="en-US" sz="2200" baseline="30000" dirty="0">
                <a:solidFill>
                  <a:schemeClr val="bg1"/>
                </a:solidFill>
                <a:latin typeface="+mn-lt"/>
              </a:rPr>
              <a:t>4</a:t>
            </a:r>
            <a:endParaRPr lang="en-US" altLang="en-US" sz="2200" dirty="0">
              <a:solidFill>
                <a:schemeClr val="bg1"/>
              </a:solidFill>
              <a:latin typeface="+mn-lt"/>
            </a:endParaRPr>
          </a:p>
        </p:txBody>
      </p:sp>
      <p:pic>
        <p:nvPicPr>
          <p:cNvPr id="3" name="Picture 2">
            <a:extLst>
              <a:ext uri="{FF2B5EF4-FFF2-40B4-BE49-F238E27FC236}">
                <a16:creationId xmlns:a16="http://schemas.microsoft.com/office/drawing/2014/main" id="{58089819-927D-C1A6-70BB-FF7070D47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0888" y="16173993"/>
            <a:ext cx="3162063" cy="28373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DF3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1F1D9A-0347-78A9-0806-2D5E9269CC2D}"/>
              </a:ext>
            </a:extLst>
          </p:cNvPr>
          <p:cNvSpPr txBox="1"/>
          <p:nvPr/>
        </p:nvSpPr>
        <p:spPr>
          <a:xfrm>
            <a:off x="432263" y="382386"/>
            <a:ext cx="31837744" cy="15481161"/>
          </a:xfrm>
          <a:prstGeom prst="rect">
            <a:avLst/>
          </a:prstGeom>
          <a:noFill/>
        </p:spPr>
        <p:txBody>
          <a:bodyPr wrap="square" rtlCol="0">
            <a:spAutoFit/>
          </a:bodyPr>
          <a:lstStyle/>
          <a:p>
            <a:r>
              <a:rPr lang="en-US" sz="3600" b="1" dirty="0"/>
              <a:t>References</a:t>
            </a:r>
          </a:p>
          <a:p>
            <a:endParaRPr lang="en-US" sz="3600" b="1" dirty="0"/>
          </a:p>
          <a:p>
            <a:r>
              <a:rPr lang="en-US" sz="3200" dirty="0"/>
              <a:t>1. Adobe Stock. (2026). Estrogen explained. [Diagram]. Adobe Stock. https://</a:t>
            </a:r>
            <a:r>
              <a:rPr lang="en-US" sz="3200" dirty="0" err="1"/>
              <a:t>stock.adobe.com</a:t>
            </a:r>
            <a:r>
              <a:rPr lang="en-US" sz="3200" dirty="0"/>
              <a:t>/images/estrogen-brief-diagram-shows-hormone-production-and-functions-across-body-highlights-uterus-brain-and-estradiol-structure-outline-diagram/1744076238</a:t>
            </a:r>
          </a:p>
          <a:p>
            <a:endParaRPr lang="en-US" sz="3200" dirty="0"/>
          </a:p>
          <a:p>
            <a:r>
              <a:rPr lang="en-US" sz="3200" dirty="0"/>
              <a:t>2. </a:t>
            </a:r>
            <a:r>
              <a:rPr lang="en-US" sz="3200" dirty="0" err="1"/>
              <a:t>Fidecicchi</a:t>
            </a:r>
            <a:r>
              <a:rPr lang="en-US" sz="3200" dirty="0"/>
              <a:t>, T., Giannini, A., Chedraui, P., Luisi, S., Battipaglia, C., </a:t>
            </a:r>
            <a:r>
              <a:rPr lang="en-US" sz="3200" dirty="0" err="1"/>
              <a:t>Genazzani</a:t>
            </a:r>
            <a:r>
              <a:rPr lang="en-US" sz="3200" dirty="0"/>
              <a:t>, A. R., </a:t>
            </a:r>
            <a:r>
              <a:rPr lang="en-US" sz="3200" dirty="0" err="1"/>
              <a:t>Genazzani</a:t>
            </a:r>
            <a:r>
              <a:rPr lang="en-US" sz="3200" dirty="0"/>
              <a:t>, A. D., &amp; Simoncini, T. (2024). Neuroendocrine mechanisms of mood disorders during menopause transition: A narrative review and future perspectives. </a:t>
            </a:r>
            <a:r>
              <a:rPr lang="en-US" sz="3200" dirty="0" err="1"/>
              <a:t>Maturitas</a:t>
            </a:r>
            <a:r>
              <a:rPr lang="en-US" sz="3200" dirty="0"/>
              <a:t>, 188, 108087. https://</a:t>
            </a:r>
            <a:r>
              <a:rPr lang="en-US" sz="3200" dirty="0" err="1"/>
              <a:t>doi.org</a:t>
            </a:r>
            <a:r>
              <a:rPr lang="en-US" sz="3200" dirty="0"/>
              <a:t>/10.1016/j.maturitas.2024.108087</a:t>
            </a:r>
          </a:p>
          <a:p>
            <a:endParaRPr lang="en-US" sz="3200" dirty="0"/>
          </a:p>
          <a:p>
            <a:r>
              <a:rPr lang="en-US" sz="3200" dirty="0"/>
              <a:t>3. </a:t>
            </a:r>
            <a:r>
              <a:rPr lang="en-US" sz="3200" dirty="0" err="1"/>
              <a:t>Goodnick</a:t>
            </a:r>
            <a:r>
              <a:rPr lang="en-US" sz="3200" dirty="0"/>
              <a:t>, P. J., &amp; Goldstein, B. J. (1998). Selective serotonin reuptake inhibitors in affective disorders--I. Basic pharmacology. Journal of psychopharmacology (Oxford, England), 12(3 Suppl B), S5–S20. https://</a:t>
            </a:r>
            <a:r>
              <a:rPr lang="en-US" sz="3200" dirty="0" err="1"/>
              <a:t>doi.org</a:t>
            </a:r>
            <a:r>
              <a:rPr lang="en-US" sz="3200" dirty="0"/>
              <a:t>/10.1177/0269881198012003021</a:t>
            </a:r>
          </a:p>
          <a:p>
            <a:endParaRPr lang="en-US" sz="3200" dirty="0"/>
          </a:p>
          <a:p>
            <a:r>
              <a:rPr lang="en-US" sz="3200" dirty="0"/>
              <a:t>4. Gnanasegar, R., Wolfman, W., Galan, L. H., Cullimore, A., &amp; Shea, A. K. (2024). Does menopause hormone therapy improve symptoms of depression? Findings from a specialized menopause clinic. Menopause (New York, N.Y.), 31(4), 320–325. https://</a:t>
            </a:r>
            <a:r>
              <a:rPr lang="en-US" sz="3200" dirty="0" err="1"/>
              <a:t>doi.org</a:t>
            </a:r>
            <a:r>
              <a:rPr lang="en-US" sz="3200" dirty="0"/>
              <a:t>/10.1097/GME.0000000000002325</a:t>
            </a:r>
          </a:p>
          <a:p>
            <a:endParaRPr lang="en-US" sz="3200" dirty="0"/>
          </a:p>
          <a:p>
            <a:r>
              <a:rPr lang="en-US" sz="3200" dirty="0"/>
              <a:t>5. Singh, D., &amp; </a:t>
            </a:r>
            <a:r>
              <a:rPr lang="en-US" sz="3200" dirty="0" err="1"/>
              <a:t>Saadabadi</a:t>
            </a:r>
            <a:r>
              <a:rPr lang="en-US" sz="3200" dirty="0"/>
              <a:t>, A. (2024). Venlafaxine. In </a:t>
            </a:r>
            <a:r>
              <a:rPr lang="en-US" sz="3200" dirty="0" err="1"/>
              <a:t>StatPearls</a:t>
            </a:r>
            <a:r>
              <a:rPr lang="en-US" sz="3200" dirty="0"/>
              <a:t>. </a:t>
            </a:r>
            <a:r>
              <a:rPr lang="en-US" sz="3200" dirty="0" err="1"/>
              <a:t>StatPearls</a:t>
            </a:r>
            <a:r>
              <a:rPr lang="en-US" sz="3200" dirty="0"/>
              <a:t> Publishing.</a:t>
            </a:r>
          </a:p>
          <a:p>
            <a:endParaRPr lang="en-US" sz="3200" dirty="0"/>
          </a:p>
          <a:p>
            <a:r>
              <a:rPr lang="en-US" sz="3200" dirty="0"/>
              <a:t>6. </a:t>
            </a:r>
            <a:r>
              <a:rPr lang="en-US" sz="3200" dirty="0" err="1"/>
              <a:t>Talaulikar</a:t>
            </a:r>
            <a:r>
              <a:rPr lang="en-US" sz="3200" dirty="0"/>
              <a:t> V. (2022). Menopause transition: Physiology and symptoms. Best practice &amp; research. Clinical obstetrics &amp; </a:t>
            </a:r>
            <a:r>
              <a:rPr lang="en-US" sz="3200" dirty="0" err="1"/>
              <a:t>gynaecology</a:t>
            </a:r>
            <a:r>
              <a:rPr lang="en-US" sz="3200" dirty="0"/>
              <a:t>, 81, 3–7. https://</a:t>
            </a:r>
            <a:r>
              <a:rPr lang="en-US" sz="3200" dirty="0" err="1"/>
              <a:t>doi.org</a:t>
            </a:r>
            <a:r>
              <a:rPr lang="en-US" sz="3200" dirty="0"/>
              <a:t>/10.1016/j.bpobgyn.2022.03.003</a:t>
            </a:r>
          </a:p>
          <a:p>
            <a:endParaRPr lang="en-US" sz="3200" dirty="0"/>
          </a:p>
          <a:p>
            <a:r>
              <a:rPr lang="en-US" sz="3200" dirty="0"/>
              <a:t>7. Tanaka M. (2022). Orem's nursing self-care deficit theory: A theoretical analysis focusing on its philosophical and sociological foundation. Nursing forum, 57(3), 480–485. https://</a:t>
            </a:r>
            <a:r>
              <a:rPr lang="en-US" sz="3200" dirty="0" err="1"/>
              <a:t>doi.org</a:t>
            </a:r>
            <a:r>
              <a:rPr lang="en-US" sz="3200" dirty="0"/>
              <a:t>/10.1111/nuf.12696</a:t>
            </a:r>
          </a:p>
          <a:p>
            <a:endParaRPr lang="en-US" sz="3200" dirty="0"/>
          </a:p>
          <a:p>
            <a:r>
              <a:rPr lang="en-US" sz="3200" dirty="0"/>
              <a:t>8. Tseng, P. T., Chiu, H. J., Suen, M. W., Zeng, B. S., Wu, M. K., Tu, Y. K., Hung, K. C., Wu, Y. C., Su, K. P., Li, D. J., Chen, T. Y., Stubbs, B., Carvalho, A. F., </a:t>
            </a:r>
            <a:r>
              <a:rPr lang="en-US" sz="3200" dirty="0" err="1"/>
              <a:t>Solmi</a:t>
            </a:r>
            <a:r>
              <a:rPr lang="en-US" sz="3200" dirty="0"/>
              <a:t>, M., Thompson, T., Caruso, M. G., Matsuoka, Y. J., Chen, Y. W., Lin, P. Y., Sun, C. K., … Shiue, Y. L. (2023). Pharmacological interventions and hormonal therapies for depressive symptoms in peri- and post-menopausal women: a network meta-analysis of randomized controlled trials. Psychiatry research, 326, 115316. https://</a:t>
            </a:r>
            <a:r>
              <a:rPr lang="en-US" sz="3200" dirty="0" err="1"/>
              <a:t>doi.org</a:t>
            </a:r>
            <a:r>
              <a:rPr lang="en-US" sz="3200" dirty="0"/>
              <a:t>/10.1016/j.psychres.2023.115316</a:t>
            </a:r>
          </a:p>
          <a:p>
            <a:endParaRPr lang="en-US" sz="3200" dirty="0"/>
          </a:p>
          <a:p>
            <a:r>
              <a:rPr lang="en-US" sz="3200" dirty="0"/>
              <a:t>9. Zhang, J., Yin, J., Song, X., Lai, S., Zhong, S., &amp; Jia, Y. (2023). The effect of exogenous estrogen on depressive mood in women: A systematic review and meta-analysis of randomized controlled trials. Journal of psychiatric research, 162, 21–29. https://</a:t>
            </a:r>
            <a:r>
              <a:rPr lang="en-US" sz="3200" dirty="0" err="1"/>
              <a:t>doi.org</a:t>
            </a:r>
            <a:r>
              <a:rPr lang="en-US" sz="3200" dirty="0"/>
              <a:t>/10.1016/j.jpsychires.2023.04.002</a:t>
            </a:r>
          </a:p>
          <a:p>
            <a:endParaRPr lang="en-US" sz="3200" dirty="0"/>
          </a:p>
        </p:txBody>
      </p:sp>
    </p:spTree>
    <p:extLst>
      <p:ext uri="{BB962C8B-B14F-4D97-AF65-F5344CB8AC3E}">
        <p14:creationId xmlns:p14="http://schemas.microsoft.com/office/powerpoint/2010/main" val="3568088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6.0&quot;&gt;&lt;object type=&quot;1&quot; unique_id=&quot;10001&quot;&gt;&lt;object type=&quot;8&quot; unique_id=&quot;10011&quot;&gt;&lt;/object&gt;&lt;object type=&quot;2&quot; unique_id=&quot;10012&quot;&gt;&lt;object type=&quot;3&quot; unique_id=&quot;10013&quot;&gt;&lt;property id=&quot;20148&quot; value=&quot;5&quot;/&gt;&lt;property id=&quot;20300&quot; value=&quot;Slide 1&quot;/&gt;&lt;property id=&quot;20307&quot; value=&quot;256&quot;/&gt;&lt;/object&gt;&lt;/object&gt;&lt;/object&gt;&lt;/database&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978150" rtl="0" eaLnBrk="1" fontAlgn="base" latinLnBrk="0" hangingPunct="1">
          <a:lnSpc>
            <a:spcPct val="100000"/>
          </a:lnSpc>
          <a:spcBef>
            <a:spcPct val="0"/>
          </a:spcBef>
          <a:spcAft>
            <a:spcPct val="0"/>
          </a:spcAft>
          <a:buClrTx/>
          <a:buSzTx/>
          <a:buFontTx/>
          <a:buNone/>
          <a:tabLst/>
          <a:defRPr kumimoji="0" lang="en-US" sz="5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978150" rtl="0" eaLnBrk="1" fontAlgn="base" latinLnBrk="0" hangingPunct="1">
          <a:lnSpc>
            <a:spcPct val="100000"/>
          </a:lnSpc>
          <a:spcBef>
            <a:spcPct val="0"/>
          </a:spcBef>
          <a:spcAft>
            <a:spcPct val="0"/>
          </a:spcAft>
          <a:buClrTx/>
          <a:buSzTx/>
          <a:buFontTx/>
          <a:buNone/>
          <a:tabLst/>
          <a:defRPr kumimoji="0" lang="en-US" sz="5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A5BC969F319648B315EDBB84A8E716" ma:contentTypeVersion="5" ma:contentTypeDescription="Create a new document." ma:contentTypeScope="" ma:versionID="6cb20d9369c346b5cb224e8a0e6375d7">
  <xsd:schema xmlns:xsd="http://www.w3.org/2001/XMLSchema" xmlns:xs="http://www.w3.org/2001/XMLSchema" xmlns:p="http://schemas.microsoft.com/office/2006/metadata/properties" xmlns:ns1="http://schemas.microsoft.com/sharepoint/v3" targetNamespace="http://schemas.microsoft.com/office/2006/metadata/properties" ma:root="true" ma:fieldsID="47929577c2faa005c23d94a95a31ee7b"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E5DA89-67D6-4306-ADAC-815B73D20A97}">
  <ds:schemaRefs>
    <ds:schemaRef ds:uri="http://schemas.microsoft.com/office/2006/metadata/longProperties"/>
  </ds:schemaRefs>
</ds:datastoreItem>
</file>

<file path=customXml/itemProps2.xml><?xml version="1.0" encoding="utf-8"?>
<ds:datastoreItem xmlns:ds="http://schemas.openxmlformats.org/officeDocument/2006/customXml" ds:itemID="{71045394-4FBB-43C0-8696-81EAFAEB92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19712</TotalTime>
  <Words>2388</Words>
  <Application>Microsoft Macintosh PowerPoint</Application>
  <PresentationFormat>Custom</PresentationFormat>
  <Paragraphs>182</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Default Design</vt:lpstr>
      <vt:lpstr>PowerPoint Presentation</vt:lpstr>
      <vt:lpstr>PowerPoint Presentation</vt:lpstr>
    </vt:vector>
  </TitlesOfParts>
  <Company>Univ. of Co. at Denver &amp;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LacasseM</dc:creator>
  <cp:lastModifiedBy>Jenn Daley</cp:lastModifiedBy>
  <cp:revision>206</cp:revision>
  <dcterms:created xsi:type="dcterms:W3CDTF">2006-10-18T22:43:58Z</dcterms:created>
  <dcterms:modified xsi:type="dcterms:W3CDTF">2026-07-25T20:06:01Z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PublishingExpirationDate">
    <vt:lpwstr/>
  </property>
  <property fmtid="{D5CDD505-2E9C-101B-9397-08002B2CF9AE}" pid="4" name="PublishingStartDate">
    <vt:lpwstr/>
  </property>
</Properties>
</file>